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56" r:id="rId5"/>
    <p:sldId id="257" r:id="rId6"/>
    <p:sldId id="278" r:id="rId7"/>
    <p:sldId id="258" r:id="rId8"/>
    <p:sldId id="281" r:id="rId9"/>
    <p:sldId id="266" r:id="rId10"/>
    <p:sldId id="284" r:id="rId11"/>
    <p:sldId id="282" r:id="rId12"/>
    <p:sldId id="271" r:id="rId13"/>
    <p:sldId id="283" r:id="rId14"/>
    <p:sldId id="285" r:id="rId15"/>
    <p:sldId id="286" r:id="rId16"/>
    <p:sldId id="287" r:id="rId17"/>
    <p:sldId id="290" r:id="rId18"/>
    <p:sldId id="288" r:id="rId19"/>
    <p:sldId id="289" r:id="rId20"/>
    <p:sldId id="28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0655" autoAdjust="0"/>
  </p:normalViewPr>
  <p:slideViewPr>
    <p:cSldViewPr snapToGrid="0">
      <p:cViewPr varScale="1">
        <p:scale>
          <a:sx n="75" d="100"/>
          <a:sy n="75" d="100"/>
        </p:scale>
        <p:origin x="974" y="48"/>
      </p:cViewPr>
      <p:guideLst/>
    </p:cSldViewPr>
  </p:slideViewPr>
  <p:outlineViewPr>
    <p:cViewPr>
      <p:scale>
        <a:sx n="33" d="100"/>
        <a:sy n="33" d="100"/>
      </p:scale>
      <p:origin x="0" y="-28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03" y="29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7/3/2024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svg>
</file>

<file path=ppt/media/image20.png>
</file>

<file path=ppt/media/image21.png>
</file>

<file path=ppt/media/image22.png>
</file>

<file path=ppt/media/image23.gif>
</file>

<file path=ppt/media/image24.gif>
</file>

<file path=ppt/media/image25.gif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7/3/2024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1288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9867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7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7303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8930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1440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4389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5226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9544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326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6832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4654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593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683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41918" y="3329790"/>
            <a:ext cx="4941771" cy="3200400"/>
          </a:xfrm>
        </p:spPr>
        <p:txBody>
          <a:bodyPr anchor="ctr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895350"/>
            <a:ext cx="3247662" cy="1917700"/>
          </a:xfrm>
        </p:spPr>
        <p:txBody>
          <a:bodyPr>
            <a:normAutofit/>
          </a:bodyPr>
          <a:lstStyle>
            <a:lvl1pPr algn="l">
              <a:defRPr lang="en-US" sz="24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4C3057-3BCC-F9A2-98D8-17DDB36F1823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38200" y="2813049"/>
            <a:ext cx="3247662" cy="323849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4216396" y="895927"/>
            <a:ext cx="7137404" cy="511588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F91997C-538B-C8B9-14D7-31A1932F6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1615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F777EF4-982E-9337-7E82-31DC723C1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34303BA-AFB6-0E22-486F-785994E3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327564" cy="1505528"/>
            <a:chOff x="0" y="0"/>
            <a:chExt cx="2238376" cy="310515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66E3A08-02EB-7B54-5089-E7A7F19FD72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14F9BE5-00B2-ADDF-771C-AB098B36C820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280816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37192"/>
            <a:ext cx="5655197" cy="199786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2705177"/>
            <a:ext cx="5733772" cy="448990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8199" y="3154166"/>
            <a:ext cx="5733773" cy="3032733"/>
          </a:xfr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1pPr>
            <a:lvl2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887108" y="2705177"/>
            <a:ext cx="3943627" cy="448989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120DFF5-B64A-9744-4500-1D7BBA19BF1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887107" y="3164867"/>
            <a:ext cx="3943627" cy="3032733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3986" y="6356350"/>
            <a:ext cx="411480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E0588715-35AD-8BE1-A5FC-E28BDD385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645" t="319" r="28732" b="73496"/>
          <a:stretch/>
        </p:blipFill>
        <p:spPr>
          <a:xfrm rot="10800000" flipH="1">
            <a:off x="6308436" y="-11"/>
            <a:ext cx="5883564" cy="236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44E9C70-0200-3C21-7766-CB9EA5FBF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D5E4B16-2071-DEE9-BE53-F35AFBEFCA57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CB2B071-0355-D550-18A8-9D515CA1698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53550"/>
            <a:ext cx="10515600" cy="1325563"/>
          </a:xfrm>
        </p:spPr>
        <p:txBody>
          <a:bodyPr anchor="b"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57096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FB554B2-4C33-2975-9F27-94B8AE71D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3C6776-E983-2BA3-1054-75996FE0F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67200" y="3238103"/>
            <a:ext cx="4179570" cy="2850181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8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56350"/>
            <a:ext cx="417957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4229100" y="0"/>
            <a:ext cx="79629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33500" y="2674013"/>
            <a:ext cx="2895600" cy="3269589"/>
          </a:xfrm>
        </p:spPr>
        <p:txBody>
          <a:bodyPr>
            <a:normAutofit/>
          </a:bodyPr>
          <a:lstStyle>
            <a:lvl1pPr marL="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018"/>
            <a:ext cx="4179570" cy="3377354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A96E214-6A61-C8A7-B1DB-C8C260C13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557818" cy="6858000"/>
            <a:chOff x="0" y="0"/>
            <a:chExt cx="4762501" cy="5186363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A18BC1BC-99D6-D9F4-19F9-AAE722E2AE61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816F797-248B-2C75-29B9-DB65A809D47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8250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680"/>
            <a:ext cx="4179570" cy="337669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8E94DD-0F7B-3F92-58EA-5F06D557BF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990667" y="0"/>
            <a:ext cx="1126278" cy="251229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19F5397-34DB-BC88-ADF5-AA470A06FE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5080"/>
            <a:ext cx="6576291" cy="6872605"/>
          </a:xfrm>
          <a:custGeom>
            <a:avLst/>
            <a:gdLst>
              <a:gd name="connsiteX0" fmla="*/ 0 w 6576291"/>
              <a:gd name="connsiteY0" fmla="*/ 0 h 6867525"/>
              <a:gd name="connsiteX1" fmla="*/ 6576291 w 6576291"/>
              <a:gd name="connsiteY1" fmla="*/ 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044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  <a:gd name="connsiteX0" fmla="*/ 0 w 6576291"/>
              <a:gd name="connsiteY0" fmla="*/ 0 h 6867525"/>
              <a:gd name="connsiteX1" fmla="*/ 3624811 w 6576291"/>
              <a:gd name="connsiteY1" fmla="*/ 1016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298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6291" h="6872605">
                <a:moveTo>
                  <a:pt x="0" y="5080"/>
                </a:moveTo>
                <a:lnTo>
                  <a:pt x="3629891" y="0"/>
                </a:lnTo>
                <a:lnTo>
                  <a:pt x="6576291" y="6872605"/>
                </a:lnTo>
                <a:lnTo>
                  <a:pt x="0" y="6872605"/>
                </a:lnTo>
                <a:lnTo>
                  <a:pt x="0" y="5080"/>
                </a:lnTo>
                <a:close/>
              </a:path>
            </a:pathLst>
          </a:custGeom>
        </p:spPr>
        <p:txBody>
          <a:bodyPr lIns="182880" tIns="182880" bIns="91440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018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2318" y="268360"/>
            <a:ext cx="7288282" cy="212117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AC9D25F-5B3D-F5B2-5D02-C6BC6AA8987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1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8E16CF1-2502-F2F0-2C27-2DD797903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96374" y="-25401"/>
            <a:ext cx="3095625" cy="6883401"/>
            <a:chOff x="9096375" y="-25401"/>
            <a:chExt cx="3095625" cy="6883401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322A6FB-333C-65AE-23D8-08BCEA174D43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62BB247-4598-A983-DEBF-6F042C1DB0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381744" y="-25401"/>
              <a:ext cx="2810256" cy="688340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4E84FEE-D475-A71D-7996-5925602EC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-1" y="-25403"/>
            <a:ext cx="1210573" cy="2048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459776D-4049-CB00-C321-0627C169B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DE114AF-34C6-A062-7340-858BC27DA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06400"/>
            <a:ext cx="4179570" cy="345797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E045004-3604-59DC-13E0-7A0B2DF78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329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955F7B05-9431-1FBA-415D-6CF2DF562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093633" cy="39123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568961"/>
            <a:ext cx="8420100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97255"/>
            <a:ext cx="3924300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7FF22E3-5928-787E-B062-FA18127D3BD9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2933700" y="3251596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97255"/>
            <a:ext cx="3943627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178E4D0B-96F1-45F3-6B2A-5FA31A37257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410173" y="3251595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F41582C-9AD2-F126-40F3-D43E77D15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926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1F76B1-7BEF-7A88-1394-1164BFF0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12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1120" y="558801"/>
            <a:ext cx="9953308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A217F83-0BDB-C70B-29FE-2651DE191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429817" y="0"/>
            <a:ext cx="7762183" cy="2754814"/>
            <a:chOff x="7334250" y="0"/>
            <a:chExt cx="4857750" cy="1724025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C62368-3F79-C078-7086-B23D2F5A09F8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09BDD71-BF2E-BDB0-A625-D8371AEA1CA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3354B96-CD25-BE1C-8CA2-3825F820B75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41120" y="2960877"/>
            <a:ext cx="2722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DD81865-54C7-7674-4B2E-041D05C1D14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341120" y="3392035"/>
            <a:ext cx="2722880" cy="2907164"/>
          </a:xfrm>
        </p:spPr>
        <p:txBody>
          <a:bodyPr tIns="0">
            <a:normAutofit/>
          </a:bodyPr>
          <a:lstStyle>
            <a:lvl1pPr marL="283464" indent="-283464">
              <a:lnSpc>
                <a:spcPct val="100000"/>
              </a:lnSpc>
              <a:buFont typeface="+mj-lt"/>
              <a:buAutoNum type="arabicPeriod"/>
              <a:defRPr sz="1800" b="0" spc="50" baseline="0"/>
            </a:lvl1pPr>
            <a:lvl2pPr marL="566928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eriod"/>
              <a:defRPr sz="1800" spc="50" baseline="0"/>
            </a:lvl2pPr>
            <a:lvl3pPr marL="850392" indent="-342900">
              <a:lnSpc>
                <a:spcPct val="100000"/>
              </a:lnSpc>
              <a:spcBef>
                <a:spcPts val="1000"/>
              </a:spcBef>
              <a:buFont typeface="+mj-lt"/>
              <a:buAutoNum type="arabicParenR"/>
              <a:defRPr sz="1800" spc="50" baseline="0"/>
            </a:lvl3pPr>
            <a:lvl4pPr marL="1042416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arenR"/>
              <a:defRPr sz="1800" spc="50" baseline="0"/>
            </a:lvl4pPr>
            <a:lvl5pPr marL="1074420" indent="-400050">
              <a:lnSpc>
                <a:spcPct val="100000"/>
              </a:lnSpc>
              <a:spcBef>
                <a:spcPts val="1000"/>
              </a:spcBef>
              <a:buFont typeface="+mj-lt"/>
              <a:buAutoNum type="romanLcPeriod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F39BA57-7F1C-623F-BC7F-B689C5AC33EA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4754881" y="2960877"/>
            <a:ext cx="5516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4BF07A4-5A33-0B3C-A378-AB2435F1D5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54881" y="3324859"/>
            <a:ext cx="5506720" cy="303148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63DC63A6-41FE-6C2D-9A53-0AE4A6DBF3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0B5130EC-B05B-5489-FBEC-DBEB6D1E737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85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B2CC92D-F90A-CB67-4860-D6939AC29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094182" y="0"/>
            <a:ext cx="1745673" cy="38977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4" y="1671639"/>
            <a:ext cx="5884027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C376638-5C5B-8E5B-0C26-8F63B98EA4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8230" y="-9144"/>
            <a:ext cx="5481955" cy="6876288"/>
          </a:xfrm>
          <a:custGeom>
            <a:avLst/>
            <a:gdLst>
              <a:gd name="connsiteX0" fmla="*/ 0 w 5476875"/>
              <a:gd name="connsiteY0" fmla="*/ 0 h 6858000"/>
              <a:gd name="connsiteX1" fmla="*/ 547687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0 w 5476875"/>
              <a:gd name="connsiteY0" fmla="*/ 0 h 6858000"/>
              <a:gd name="connsiteX1" fmla="*/ 252031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5080 w 5481955"/>
              <a:gd name="connsiteY0" fmla="*/ 0 h 6858000"/>
              <a:gd name="connsiteX1" fmla="*/ 2525395 w 5481955"/>
              <a:gd name="connsiteY1" fmla="*/ 0 h 6858000"/>
              <a:gd name="connsiteX2" fmla="*/ 5481955 w 5481955"/>
              <a:gd name="connsiteY2" fmla="*/ 6858000 h 6858000"/>
              <a:gd name="connsiteX3" fmla="*/ 5080 w 5481955"/>
              <a:gd name="connsiteY3" fmla="*/ 6858000 h 6858000"/>
              <a:gd name="connsiteX4" fmla="*/ 0 w 5481955"/>
              <a:gd name="connsiteY4" fmla="*/ 4805680 h 6858000"/>
              <a:gd name="connsiteX5" fmla="*/ 5080 w 5481955"/>
              <a:gd name="connsiteY5" fmla="*/ 0 h 685800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81955" h="6863080">
                <a:moveTo>
                  <a:pt x="5080" y="0"/>
                </a:moveTo>
                <a:lnTo>
                  <a:pt x="2525395" y="0"/>
                </a:lnTo>
                <a:lnTo>
                  <a:pt x="5481955" y="6858000"/>
                </a:lnTo>
                <a:lnTo>
                  <a:pt x="899160" y="6863080"/>
                </a:lnTo>
                <a:cubicBezTo>
                  <a:pt x="506307" y="5933440"/>
                  <a:pt x="413173" y="5720080"/>
                  <a:pt x="0" y="4759960"/>
                </a:cubicBezTo>
                <a:cubicBezTo>
                  <a:pt x="1693" y="3158067"/>
                  <a:pt x="3387" y="1601893"/>
                  <a:pt x="5080" y="0"/>
                </a:cubicBezTo>
                <a:close/>
              </a:path>
            </a:pathLst>
          </a:custGeom>
        </p:spPr>
        <p:txBody>
          <a:bodyPr lIns="274320" tIns="91440" bIns="91440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4569D00-2037-2A8D-943B-22FAC1C0B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5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5967A9D-0B53-4F3F-0872-495C23A3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643B0E9A-A777-8745-6A36-0A79CB5E036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5453725" y="3660774"/>
            <a:ext cx="5907176" cy="2536826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9" r:id="rId3"/>
    <p:sldLayoutId id="2147483670" r:id="rId4"/>
    <p:sldLayoutId id="2147483651" r:id="rId5"/>
    <p:sldLayoutId id="2147483671" r:id="rId6"/>
    <p:sldLayoutId id="2147483672" r:id="rId7"/>
    <p:sldLayoutId id="2147483673" r:id="rId8"/>
    <p:sldLayoutId id="2147483664" r:id="rId9"/>
    <p:sldLayoutId id="2147483674" r:id="rId10"/>
    <p:sldLayoutId id="2147483653" r:id="rId11"/>
    <p:sldLayoutId id="2147483667" r:id="rId12"/>
    <p:sldLayoutId id="214748366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61" y="5209303"/>
            <a:ext cx="9926320" cy="1219864"/>
          </a:xfrm>
        </p:spPr>
        <p:txBody>
          <a:bodyPr anchor="ctr"/>
          <a:lstStyle/>
          <a:p>
            <a:r>
              <a:rPr lang="en-US" sz="3800" dirty="0" err="1"/>
              <a:t>Integrare</a:t>
            </a:r>
            <a:r>
              <a:rPr lang="en-US" sz="3800" dirty="0"/>
              <a:t> a </a:t>
            </a:r>
            <a:r>
              <a:rPr lang="en-US" sz="3800" dirty="0" err="1"/>
              <a:t>unui</a:t>
            </a:r>
            <a:r>
              <a:rPr lang="en-US" sz="3800" dirty="0"/>
              <a:t> </a:t>
            </a:r>
            <a:r>
              <a:rPr lang="en-US" sz="3800" dirty="0" err="1"/>
              <a:t>sistem</a:t>
            </a:r>
            <a:r>
              <a:rPr lang="en-US" sz="3800" dirty="0"/>
              <a:t> embedded cu</a:t>
            </a:r>
            <a:br>
              <a:rPr lang="en-US" sz="3800" dirty="0"/>
            </a:br>
            <a:r>
              <a:rPr lang="en-US" sz="3800" dirty="0"/>
              <a:t>Google Home / Amazon Alexa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8B905F-CD91-A7BA-34A3-93060550E4AA}"/>
              </a:ext>
            </a:extLst>
          </p:cNvPr>
          <p:cNvSpPr txBox="1"/>
          <p:nvPr/>
        </p:nvSpPr>
        <p:spPr>
          <a:xfrm>
            <a:off x="7142479" y="3684410"/>
            <a:ext cx="468376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Student: </a:t>
            </a:r>
            <a:endParaRPr lang="ro-RO" sz="2000" dirty="0"/>
          </a:p>
          <a:p>
            <a:pPr algn="r"/>
            <a:r>
              <a:rPr lang="en-US" sz="2000" dirty="0"/>
              <a:t>Andra-Dumitrana R</a:t>
            </a:r>
            <a:r>
              <a:rPr lang="ro-RO" sz="2000" dirty="0"/>
              <a:t>ĂDULESCU</a:t>
            </a:r>
          </a:p>
          <a:p>
            <a:endParaRPr lang="ro-RO" sz="2000" dirty="0"/>
          </a:p>
          <a:p>
            <a:pPr algn="r"/>
            <a:r>
              <a:rPr lang="ro-RO" sz="2000" dirty="0"/>
              <a:t>Conducător ștințiific</a:t>
            </a:r>
            <a:r>
              <a:rPr lang="en-US" sz="2000" dirty="0"/>
              <a:t>: </a:t>
            </a:r>
            <a:endParaRPr lang="ro-RO" sz="2000" dirty="0"/>
          </a:p>
          <a:p>
            <a:pPr algn="r"/>
            <a:r>
              <a:rPr lang="ro-RO" sz="2000" dirty="0"/>
              <a:t>Radu HOBINCU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B3B4A7-5ACB-08E3-F151-7B2576C2819E}"/>
              </a:ext>
            </a:extLst>
          </p:cNvPr>
          <p:cNvSpPr txBox="1"/>
          <p:nvPr/>
        </p:nvSpPr>
        <p:spPr>
          <a:xfrm>
            <a:off x="7894318" y="275237"/>
            <a:ext cx="3931921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000" dirty="0"/>
              <a:t>Universitatea POLITEHNICA din București</a:t>
            </a:r>
          </a:p>
          <a:p>
            <a:pPr algn="ctr"/>
            <a:r>
              <a:rPr lang="ro-RO" dirty="0">
                <a:latin typeface="Arial Narrow" panose="020B0606020202030204" pitchFamily="34" charset="0"/>
              </a:rPr>
              <a:t>Facultatea de Electronică, Telecomunicații și Tehnologia Informației</a:t>
            </a:r>
            <a:endParaRPr lang="en-US" dirty="0">
              <a:latin typeface="Arial Narrow" panose="020B0606020202030204" pitchFamily="34" charset="0"/>
            </a:endParaRPr>
          </a:p>
          <a:p>
            <a:endParaRPr lang="en-US" dirty="0"/>
          </a:p>
        </p:txBody>
      </p:sp>
      <p:pic>
        <p:nvPicPr>
          <p:cNvPr id="6" name="Picture 5" descr="A grey and black logo&#10;&#10;Description automatically generated">
            <a:extLst>
              <a:ext uri="{FF2B5EF4-FFF2-40B4-BE49-F238E27FC236}">
                <a16:creationId xmlns:a16="http://schemas.microsoft.com/office/drawing/2014/main" id="{1400B178-7F5A-6BD5-4972-EF58D25E69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679" y="275237"/>
            <a:ext cx="3650273" cy="143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21055C-5E33-5D21-2A6E-21827FA88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0887" y="741680"/>
            <a:ext cx="7288282" cy="977297"/>
          </a:xfrm>
        </p:spPr>
        <p:txBody>
          <a:bodyPr anchor="b">
            <a:normAutofit/>
          </a:bodyPr>
          <a:lstStyle/>
          <a:p>
            <a:r>
              <a:rPr lang="ro-RO" dirty="0"/>
              <a:t>Rezultatele obținute în urma procesului de inginerie inversă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B0ADB-527F-A58C-9372-D8502ED6F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49DFD55-3C28-40EF-9E31-A92D2E4017FF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graphicFrame>
        <p:nvGraphicFramePr>
          <p:cNvPr id="10" name="Table Placeholder 2">
            <a:extLst>
              <a:ext uri="{FF2B5EF4-FFF2-40B4-BE49-F238E27FC236}">
                <a16:creationId xmlns:a16="http://schemas.microsoft.com/office/drawing/2014/main" id="{98ED67AF-B48B-F5F8-E2FD-1C98C42C4D54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914154366"/>
              </p:ext>
            </p:extLst>
          </p:nvPr>
        </p:nvGraphicFramePr>
        <p:xfrm>
          <a:off x="1420887" y="1871376"/>
          <a:ext cx="8007593" cy="38588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918651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1918651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2554368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615923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385886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ro-RO" sz="1500">
                          <a:effectLst/>
                        </a:rPr>
                        <a:t>Commanda</a:t>
                      </a:r>
                      <a:endParaRPr lang="ro-RO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Service UUID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Characteristic UUID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Value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385886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off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0x1000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0x1001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3c0100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extLst>
                  <a:ext uri="{0D108BD9-81ED-4DB2-BD59-A6C34878D82A}">
                    <a16:rowId xmlns:a16="http://schemas.microsoft.com/office/drawing/2014/main" val="942298306"/>
                  </a:ext>
                </a:extLst>
              </a:tr>
              <a:tr h="385886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on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0x1000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0x1001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3c0101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extLst>
                  <a:ext uri="{0D108BD9-81ED-4DB2-BD59-A6C34878D82A}">
                    <a16:rowId xmlns:a16="http://schemas.microsoft.com/office/drawing/2014/main" val="709578769"/>
                  </a:ext>
                </a:extLst>
              </a:tr>
              <a:tr h="385886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white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0x1000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0x1001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3c027f7f7f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extLst>
                  <a:ext uri="{0D108BD9-81ED-4DB2-BD59-A6C34878D82A}">
                    <a16:rowId xmlns:a16="http://schemas.microsoft.com/office/drawing/2014/main" val="2785540852"/>
                  </a:ext>
                </a:extLst>
              </a:tr>
              <a:tr h="385886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blue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0x1000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0x1001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3c0200007f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extLst>
                  <a:ext uri="{0D108BD9-81ED-4DB2-BD59-A6C34878D82A}">
                    <a16:rowId xmlns:a16="http://schemas.microsoft.com/office/drawing/2014/main" val="3418770553"/>
                  </a:ext>
                </a:extLst>
              </a:tr>
              <a:tr h="385886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green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0x1000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0x1001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3c02007f00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385886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red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0x1000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0x1001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3c027f0000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385886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magenta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0x1000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0x1001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3c027f007f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385886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Light blue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0x1000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0x1001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3c02007f7f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385886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yellow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0x1000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>
                          <a:effectLst/>
                        </a:rPr>
                        <a:t>0x1001</a:t>
                      </a:r>
                      <a:endParaRPr lang="en-US" sz="15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dirty="0">
                          <a:effectLst/>
                        </a:rPr>
                        <a:t>3c027f7f00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9" marR="39109" marT="39109" marB="39109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8164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3E5FEE2D-79E5-4C1D-8BF7-EE619CA70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6400"/>
            <a:ext cx="10515600" cy="449753"/>
          </a:xfrm>
        </p:spPr>
        <p:txBody>
          <a:bodyPr anchor="b">
            <a:normAutofit fontScale="90000"/>
          </a:bodyPr>
          <a:lstStyle/>
          <a:p>
            <a:r>
              <a:rPr lang="ro-RO" dirty="0"/>
              <a:t>Conținutul câmpului value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832B776-E386-1CF9-CC8F-2D2FF3EA7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1" name="Picture 10" descr="A green and white rectangle with red text&#10;&#10;Description automatically generated">
            <a:extLst>
              <a:ext uri="{FF2B5EF4-FFF2-40B4-BE49-F238E27FC236}">
                <a16:creationId xmlns:a16="http://schemas.microsoft.com/office/drawing/2014/main" id="{FF4CFCA8-CEC0-FA28-7965-98072D3E79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9400" y="4162802"/>
            <a:ext cx="6388965" cy="1682330"/>
          </a:xfrm>
          <a:prstGeom prst="rect">
            <a:avLst/>
          </a:prstGeom>
        </p:spPr>
      </p:pic>
      <p:pic>
        <p:nvPicPr>
          <p:cNvPr id="14" name="Picture 13" descr="A green rectangular object with black text&#10;&#10;Description automatically generated">
            <a:extLst>
              <a:ext uri="{FF2B5EF4-FFF2-40B4-BE49-F238E27FC236}">
                <a16:creationId xmlns:a16="http://schemas.microsoft.com/office/drawing/2014/main" id="{1A4C2F80-0F74-64F7-D494-FD9E0570F3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050658"/>
            <a:ext cx="4038095" cy="174285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B576831-F756-0A8C-2103-EDA71D7E5020}"/>
              </a:ext>
            </a:extLst>
          </p:cNvPr>
          <p:cNvSpPr txBox="1"/>
          <p:nvPr/>
        </p:nvSpPr>
        <p:spPr>
          <a:xfrm>
            <a:off x="838200" y="1588947"/>
            <a:ext cx="41554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>
                <a:highlight>
                  <a:srgbClr val="FFFFFF"/>
                </a:highlight>
                <a:latin typeface="Times New Roman" panose="02020603050405020304" pitchFamily="18" charset="0"/>
              </a:rPr>
              <a:t>În </a:t>
            </a:r>
            <a:r>
              <a:rPr lang="en-US" b="1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cazul</a:t>
            </a:r>
            <a:r>
              <a:rPr lang="en-US" b="1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1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comenzilor</a:t>
            </a:r>
            <a:r>
              <a:rPr lang="en-US" b="1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on, off: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campul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Value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este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alcatuit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din 3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octeți</a:t>
            </a:r>
            <a:endParaRPr lang="en-US" dirty="0">
              <a:highlight>
                <a:srgbClr val="FFFFFF"/>
              </a:highlight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primii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doi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au o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valoare</a:t>
            </a:r>
            <a:br>
              <a:rPr lang="en-US" dirty="0"/>
            </a:b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constanta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,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iar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ultimul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variaza</a:t>
            </a:r>
            <a:endParaRPr lang="en-US" b="0" i="0" dirty="0">
              <a:effectLst/>
              <a:highlight>
                <a:srgbClr val="FFFFFF"/>
              </a:highlight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valoarea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ultimului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octet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controleaza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starea</a:t>
            </a:r>
            <a:br>
              <a:rPr lang="en-US" dirty="0"/>
            </a:b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dispozitivului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(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ghirlanda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luminoasa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). 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D6B67A3-C49F-86C1-C92E-AC9ACCDC368D}"/>
              </a:ext>
            </a:extLst>
          </p:cNvPr>
          <p:cNvSpPr txBox="1"/>
          <p:nvPr/>
        </p:nvSpPr>
        <p:spPr>
          <a:xfrm>
            <a:off x="5945622" y="1588948"/>
            <a:ext cx="54152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În </a:t>
            </a:r>
            <a:r>
              <a:rPr lang="en-US" b="1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cazul</a:t>
            </a:r>
            <a:r>
              <a:rPr lang="en-US" b="1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1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comenzilor</a:t>
            </a:r>
            <a:r>
              <a:rPr lang="en-US" b="1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de </a:t>
            </a:r>
            <a:r>
              <a:rPr lang="en-US" b="1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schimbare</a:t>
            </a:r>
            <a:r>
              <a:rPr lang="en-US" b="1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1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culoare</a:t>
            </a:r>
            <a:r>
              <a:rPr lang="en-US" b="1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1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si</a:t>
            </a:r>
            <a:r>
              <a:rPr lang="en-US" b="1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1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schimbare</a:t>
            </a:r>
            <a:r>
              <a:rPr lang="en-US" b="1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in </a:t>
            </a:r>
            <a:r>
              <a:rPr lang="en-US" b="1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alb</a:t>
            </a:r>
            <a:r>
              <a:rPr lang="en-US" b="1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campul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Value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este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compus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din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cinci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octeti</a:t>
            </a:r>
            <a:endParaRPr lang="en-US" b="0" i="0" dirty="0">
              <a:effectLst/>
              <a:highlight>
                <a:srgbClr val="FFFFFF"/>
              </a:highlight>
              <a:latin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highlight>
                  <a:srgbClr val="FFFFFF"/>
                </a:highlight>
                <a:latin typeface="Times New Roman" panose="02020603050405020304" pitchFamily="18" charset="0"/>
              </a:rPr>
              <a:t>p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rimi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doi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octeti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au o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valoare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constanta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,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iar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urmatorii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trei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variaza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valorile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stocate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trei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octeti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reprezinta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valorile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componentelor</a:t>
            </a:r>
            <a:r>
              <a:rPr lang="en-US" b="0" i="0" dirty="0">
                <a:effectLst/>
                <a:highlight>
                  <a:srgbClr val="FFFFFF"/>
                </a:highlight>
                <a:latin typeface="Times New Roman" panose="02020603050405020304" pitchFamily="18" charset="0"/>
              </a:rPr>
              <a:t> RGB.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821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7D9B3-B64F-656A-0D99-161A6C0F5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6173" y="1248890"/>
            <a:ext cx="5346700" cy="724221"/>
          </a:xfrm>
        </p:spPr>
        <p:txBody>
          <a:bodyPr anchor="b">
            <a:normAutofit/>
          </a:bodyPr>
          <a:lstStyle/>
          <a:p>
            <a:r>
              <a:rPr lang="en-US" dirty="0" err="1"/>
              <a:t>Descrierea</a:t>
            </a:r>
            <a:r>
              <a:rPr lang="en-US" dirty="0"/>
              <a:t> Software-</a:t>
            </a:r>
            <a:r>
              <a:rPr lang="en-US" dirty="0" err="1"/>
              <a:t>ului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A536BD54-EFA1-25A2-9F04-4F22C36E2A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27140" y="2671001"/>
            <a:ext cx="3924300" cy="464499"/>
          </a:xfrm>
        </p:spPr>
        <p:txBody>
          <a:bodyPr anchor="t">
            <a:normAutofit/>
          </a:bodyPr>
          <a:lstStyle/>
          <a:p>
            <a:r>
              <a:rPr lang="en-US" sz="2000" dirty="0" err="1"/>
              <a:t>Fluxul</a:t>
            </a:r>
            <a:r>
              <a:rPr lang="en-US" sz="2000" dirty="0"/>
              <a:t> General al </a:t>
            </a:r>
            <a:r>
              <a:rPr lang="en-US" sz="2000" dirty="0" err="1"/>
              <a:t>Programului</a:t>
            </a:r>
            <a:r>
              <a:rPr lang="en-US" sz="2000" dirty="0"/>
              <a:t>: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112969F-EB84-49D5-7100-1FB28870FB3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27140" y="3125342"/>
            <a:ext cx="3943627" cy="3234264"/>
          </a:xfrm>
        </p:spPr>
        <p:txBody>
          <a:bodyPr>
            <a:normAutofit/>
          </a:bodyPr>
          <a:lstStyle/>
          <a:p>
            <a:pPr marL="340614" lvl="1" indent="-342900">
              <a:buFont typeface="+mj-lt"/>
              <a:buAutoNum type="arabicPeriod"/>
            </a:pPr>
            <a:r>
              <a:rPr lang="en-US" sz="2000" dirty="0" err="1"/>
              <a:t>Inițializare</a:t>
            </a:r>
            <a:r>
              <a:rPr lang="en-US" sz="2000" dirty="0"/>
              <a:t> </a:t>
            </a:r>
            <a:r>
              <a:rPr lang="en-US" sz="2000" dirty="0" err="1"/>
              <a:t>și</a:t>
            </a:r>
            <a:r>
              <a:rPr lang="en-US" sz="2000" dirty="0"/>
              <a:t> </a:t>
            </a:r>
            <a:r>
              <a:rPr lang="en-US" sz="2000" dirty="0" err="1"/>
              <a:t>Configurare</a:t>
            </a:r>
            <a:endParaRPr lang="en-US" sz="2000" dirty="0"/>
          </a:p>
          <a:p>
            <a:pPr marL="340614" lvl="1" indent="-342900">
              <a:buFont typeface="+mj-lt"/>
              <a:buAutoNum type="arabicPeriod"/>
            </a:pPr>
            <a:r>
              <a:rPr lang="en-US" sz="2000" dirty="0" err="1"/>
              <a:t>Conectivitate</a:t>
            </a:r>
            <a:r>
              <a:rPr lang="en-US" sz="2000" dirty="0"/>
              <a:t> </a:t>
            </a:r>
            <a:r>
              <a:rPr lang="en-US" sz="2000" dirty="0" err="1"/>
              <a:t>și</a:t>
            </a:r>
            <a:r>
              <a:rPr lang="en-US" sz="2000" dirty="0"/>
              <a:t> </a:t>
            </a:r>
            <a:r>
              <a:rPr lang="en-US" sz="2000" dirty="0" err="1"/>
              <a:t>Comunicare</a:t>
            </a:r>
            <a:endParaRPr lang="en-US" sz="2000" dirty="0"/>
          </a:p>
          <a:p>
            <a:pPr marL="340614" lvl="1" indent="-342900">
              <a:buFont typeface="+mj-lt"/>
              <a:buAutoNum type="arabicPeriod"/>
            </a:pPr>
            <a:r>
              <a:rPr lang="en-US" sz="2000" dirty="0" err="1"/>
              <a:t>Procesarea</a:t>
            </a:r>
            <a:r>
              <a:rPr lang="en-US" sz="2000" dirty="0"/>
              <a:t> </a:t>
            </a:r>
            <a:r>
              <a:rPr lang="en-US" sz="2000" dirty="0" err="1"/>
              <a:t>Comenzilor</a:t>
            </a:r>
            <a:r>
              <a:rPr lang="en-US" sz="2000" dirty="0"/>
              <a:t> </a:t>
            </a:r>
            <a:r>
              <a:rPr lang="en-US" sz="2000" dirty="0" err="1"/>
              <a:t>Vocale</a:t>
            </a:r>
            <a:endParaRPr lang="en-US" sz="2000" dirty="0"/>
          </a:p>
          <a:p>
            <a:pPr marL="340614" lvl="1" indent="-342900">
              <a:buFont typeface="+mj-lt"/>
              <a:buAutoNum type="arabicPeriod"/>
            </a:pPr>
            <a:r>
              <a:rPr lang="en-US" sz="2000" dirty="0" err="1"/>
              <a:t>Gestionarea</a:t>
            </a:r>
            <a:r>
              <a:rPr lang="en-US" sz="2000" dirty="0"/>
              <a:t> </a:t>
            </a:r>
            <a:r>
              <a:rPr lang="en-US" sz="2000" dirty="0" err="1"/>
              <a:t>Conexiunilor</a:t>
            </a:r>
            <a:endParaRPr lang="ro-RO" sz="2000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E5B6E40-3A7D-ACF7-AA38-25977D322D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076173" y="2671001"/>
            <a:ext cx="3943627" cy="464499"/>
          </a:xfrm>
        </p:spPr>
        <p:txBody>
          <a:bodyPr anchor="t">
            <a:normAutofit/>
          </a:bodyPr>
          <a:lstStyle/>
          <a:p>
            <a:r>
              <a:rPr lang="en-US" sz="2000" dirty="0" err="1"/>
              <a:t>Biblioteci</a:t>
            </a:r>
            <a:r>
              <a:rPr lang="en-US" sz="2000" dirty="0"/>
              <a:t> </a:t>
            </a:r>
            <a:r>
              <a:rPr lang="en-US" sz="2000" dirty="0" err="1"/>
              <a:t>Utilizate</a:t>
            </a:r>
            <a:endParaRPr lang="en-US" sz="2000" dirty="0"/>
          </a:p>
        </p:txBody>
      </p:sp>
      <p:sp>
        <p:nvSpPr>
          <p:cNvPr id="36" name="Content Placeholder 35">
            <a:extLst>
              <a:ext uri="{FF2B5EF4-FFF2-40B4-BE49-F238E27FC236}">
                <a16:creationId xmlns:a16="http://schemas.microsoft.com/office/drawing/2014/main" id="{E71298F0-74F1-FECA-0F02-495F9A2EBA7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2076173" y="3125341"/>
            <a:ext cx="3943627" cy="323426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SinricPro</a:t>
            </a:r>
            <a:r>
              <a:rPr lang="ro-RO" sz="2000" dirty="0"/>
              <a:t>.h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WiFi</a:t>
            </a:r>
            <a:r>
              <a:rPr lang="ro-RO" sz="2000" dirty="0"/>
              <a:t>.h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NimBLEDevice</a:t>
            </a:r>
            <a:r>
              <a:rPr lang="ro-RO" sz="2000" dirty="0"/>
              <a:t>.h</a:t>
            </a:r>
            <a:endParaRPr lang="en-US" sz="2000" dirty="0"/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AA0ACADD-CC4E-851C-DA07-C22DB97FA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49DFD55-3C28-40EF-9E31-A92D2E4017FF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4148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7D9B3-B64F-656A-0D99-161A6C0F5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391705"/>
            <a:ext cx="4871720" cy="538480"/>
          </a:xfrm>
        </p:spPr>
        <p:txBody>
          <a:bodyPr anchor="b">
            <a:normAutofit/>
          </a:bodyPr>
          <a:lstStyle/>
          <a:p>
            <a:r>
              <a:rPr lang="en-US" dirty="0" err="1"/>
              <a:t>Contribu</a:t>
            </a:r>
            <a:r>
              <a:rPr lang="ro-RO" dirty="0"/>
              <a:t>ții personale</a:t>
            </a:r>
            <a:endParaRPr lang="en-US" dirty="0"/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AA0ACADD-CC4E-851C-DA07-C22DB97FA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49DFD55-3C28-40EF-9E31-A92D2E4017FF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6107C58-8E4F-0951-608A-6B880F9EB64D}"/>
              </a:ext>
            </a:extLst>
          </p:cNvPr>
          <p:cNvSpPr/>
          <p:nvPr/>
        </p:nvSpPr>
        <p:spPr>
          <a:xfrm>
            <a:off x="1005840" y="1195070"/>
            <a:ext cx="10474960" cy="1168400"/>
          </a:xfrm>
          <a:prstGeom prst="roundRect">
            <a:avLst/>
          </a:prstGeom>
          <a:effectLst>
            <a:glow rad="1397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Dezvoltarea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și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Implementarea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Modulului</a:t>
            </a:r>
            <a:r>
              <a:rPr lang="en-US" b="1" dirty="0">
                <a:solidFill>
                  <a:schemeClr val="tx1"/>
                </a:solidFill>
              </a:rPr>
              <a:t> de Control: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În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cadrul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proiectului</a:t>
            </a:r>
            <a:r>
              <a:rPr lang="en-US" dirty="0">
                <a:solidFill>
                  <a:schemeClr val="tx1"/>
                </a:solidFill>
              </a:rPr>
              <a:t>, am </a:t>
            </a:r>
            <a:r>
              <a:rPr lang="en-US" dirty="0" err="1">
                <a:solidFill>
                  <a:schemeClr val="tx1"/>
                </a:solidFill>
              </a:rPr>
              <a:t>avut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responsabilitatea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principală</a:t>
            </a:r>
            <a:r>
              <a:rPr lang="en-US" dirty="0">
                <a:solidFill>
                  <a:schemeClr val="tx1"/>
                </a:solidFill>
              </a:rPr>
              <a:t> de a </a:t>
            </a:r>
            <a:r>
              <a:rPr lang="en-US" dirty="0" err="1">
                <a:solidFill>
                  <a:schemeClr val="tx1"/>
                </a:solidFill>
              </a:rPr>
              <a:t>dezvolta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și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implementa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modulul</a:t>
            </a:r>
            <a:r>
              <a:rPr lang="en-US" dirty="0">
                <a:solidFill>
                  <a:schemeClr val="tx1"/>
                </a:solidFill>
              </a:rPr>
              <a:t> de control </a:t>
            </a:r>
            <a:r>
              <a:rPr lang="en-US" dirty="0" err="1">
                <a:solidFill>
                  <a:schemeClr val="tx1"/>
                </a:solidFill>
              </a:rPr>
              <a:t>pentru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ghirlanda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luminoasă</a:t>
            </a:r>
            <a:r>
              <a:rPr lang="en-US" dirty="0">
                <a:solidFill>
                  <a:schemeClr val="tx1"/>
                </a:solidFill>
              </a:rPr>
              <a:t>. </a:t>
            </a:r>
            <a:r>
              <a:rPr lang="en-US" dirty="0" err="1">
                <a:solidFill>
                  <a:schemeClr val="tx1"/>
                </a:solidFill>
              </a:rPr>
              <a:t>Aceasta</a:t>
            </a:r>
            <a:r>
              <a:rPr lang="en-US" dirty="0">
                <a:solidFill>
                  <a:schemeClr val="tx1"/>
                </a:solidFill>
              </a:rPr>
              <a:t> a </a:t>
            </a:r>
            <a:r>
              <a:rPr lang="en-US" dirty="0" err="1">
                <a:solidFill>
                  <a:schemeClr val="tx1"/>
                </a:solidFill>
              </a:rPr>
              <a:t>implicat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selectarea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componentelor</a:t>
            </a:r>
            <a:r>
              <a:rPr lang="en-US" dirty="0">
                <a:solidFill>
                  <a:schemeClr val="tx1"/>
                </a:solidFill>
              </a:rPr>
              <a:t> hardware </a:t>
            </a:r>
            <a:r>
              <a:rPr lang="en-US" dirty="0" err="1">
                <a:solidFill>
                  <a:schemeClr val="tx1"/>
                </a:solidFill>
              </a:rPr>
              <a:t>adecvate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crearea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schemei</a:t>
            </a:r>
            <a:r>
              <a:rPr lang="en-US" dirty="0">
                <a:solidFill>
                  <a:schemeClr val="tx1"/>
                </a:solidFill>
              </a:rPr>
              <a:t> de </a:t>
            </a:r>
            <a:r>
              <a:rPr lang="en-US" dirty="0" err="1">
                <a:solidFill>
                  <a:schemeClr val="tx1"/>
                </a:solidFill>
              </a:rPr>
              <a:t>interconectare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și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asigurarea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unei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comunicări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eficiente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între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acestea</a:t>
            </a:r>
            <a:r>
              <a:rPr lang="en-US" dirty="0">
                <a:solidFill>
                  <a:schemeClr val="tx1"/>
                </a:solidFill>
              </a:rPr>
              <a:t>. 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0884E3A-2C5F-FEEF-809B-C48F433EC57D}"/>
              </a:ext>
            </a:extLst>
          </p:cNvPr>
          <p:cNvSpPr/>
          <p:nvPr/>
        </p:nvSpPr>
        <p:spPr>
          <a:xfrm>
            <a:off x="1005840" y="2441258"/>
            <a:ext cx="10474960" cy="1168400"/>
          </a:xfrm>
          <a:prstGeom prst="roundRect">
            <a:avLst/>
          </a:prstGeom>
          <a:effectLst>
            <a:glow rad="1397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Integrarea</a:t>
            </a:r>
            <a:r>
              <a:rPr lang="en-US" b="1" dirty="0">
                <a:solidFill>
                  <a:schemeClr val="tx1"/>
                </a:solidFill>
              </a:rPr>
              <a:t> cu </a:t>
            </a:r>
            <a:r>
              <a:rPr lang="en-US" b="1" dirty="0" err="1">
                <a:solidFill>
                  <a:schemeClr val="tx1"/>
                </a:solidFill>
              </a:rPr>
              <a:t>Platformele</a:t>
            </a:r>
            <a:r>
              <a:rPr lang="en-US" b="1" dirty="0">
                <a:solidFill>
                  <a:schemeClr val="tx1"/>
                </a:solidFill>
              </a:rPr>
              <a:t> de </a:t>
            </a:r>
            <a:r>
              <a:rPr lang="en-US" b="1" dirty="0" err="1">
                <a:solidFill>
                  <a:schemeClr val="tx1"/>
                </a:solidFill>
              </a:rPr>
              <a:t>Asistență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Vocală</a:t>
            </a:r>
            <a:r>
              <a:rPr lang="en-US" b="1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 Am </a:t>
            </a:r>
            <a:r>
              <a:rPr lang="en-US" dirty="0" err="1">
                <a:solidFill>
                  <a:schemeClr val="tx1"/>
                </a:solidFill>
              </a:rPr>
              <a:t>configurat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SinricPro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pentru</a:t>
            </a:r>
            <a:r>
              <a:rPr lang="en-US" dirty="0">
                <a:solidFill>
                  <a:schemeClr val="tx1"/>
                </a:solidFill>
              </a:rPr>
              <a:t> a </a:t>
            </a:r>
            <a:r>
              <a:rPr lang="en-US" dirty="0" err="1">
                <a:solidFill>
                  <a:schemeClr val="tx1"/>
                </a:solidFill>
              </a:rPr>
              <a:t>facilita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integrarea</a:t>
            </a:r>
            <a:r>
              <a:rPr lang="en-US" dirty="0">
                <a:solidFill>
                  <a:schemeClr val="tx1"/>
                </a:solidFill>
              </a:rPr>
              <a:t> cu </a:t>
            </a:r>
            <a:r>
              <a:rPr lang="en-US" dirty="0" err="1">
                <a:solidFill>
                  <a:schemeClr val="tx1"/>
                </a:solidFill>
              </a:rPr>
              <a:t>platformele</a:t>
            </a:r>
            <a:r>
              <a:rPr lang="en-US" dirty="0">
                <a:solidFill>
                  <a:schemeClr val="tx1"/>
                </a:solidFill>
              </a:rPr>
              <a:t> de </a:t>
            </a:r>
            <a:r>
              <a:rPr lang="en-US" dirty="0" err="1">
                <a:solidFill>
                  <a:schemeClr val="tx1"/>
                </a:solidFill>
              </a:rPr>
              <a:t>asistență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vocală</a:t>
            </a:r>
            <a:r>
              <a:rPr lang="en-US" dirty="0">
                <a:solidFill>
                  <a:schemeClr val="tx1"/>
                </a:solidFill>
              </a:rPr>
              <a:t> Google Home </a:t>
            </a:r>
            <a:r>
              <a:rPr lang="en-US" dirty="0" err="1">
                <a:solidFill>
                  <a:schemeClr val="tx1"/>
                </a:solidFill>
              </a:rPr>
              <a:t>și</a:t>
            </a:r>
            <a:r>
              <a:rPr lang="en-US" dirty="0">
                <a:solidFill>
                  <a:schemeClr val="tx1"/>
                </a:solidFill>
              </a:rPr>
              <a:t> Amazon Alexa. Am </a:t>
            </a:r>
            <a:r>
              <a:rPr lang="en-US" dirty="0" err="1">
                <a:solidFill>
                  <a:schemeClr val="tx1"/>
                </a:solidFill>
              </a:rPr>
              <a:t>implementat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funcțiile</a:t>
            </a:r>
            <a:r>
              <a:rPr lang="en-US" dirty="0">
                <a:solidFill>
                  <a:schemeClr val="tx1"/>
                </a:solidFill>
              </a:rPr>
              <a:t> callback </a:t>
            </a:r>
            <a:r>
              <a:rPr lang="en-US" dirty="0" err="1">
                <a:solidFill>
                  <a:schemeClr val="tx1"/>
                </a:solidFill>
              </a:rPr>
              <a:t>necesare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pentru</a:t>
            </a:r>
            <a:r>
              <a:rPr lang="en-US" dirty="0">
                <a:solidFill>
                  <a:schemeClr val="tx1"/>
                </a:solidFill>
              </a:rPr>
              <a:t> a </a:t>
            </a:r>
            <a:r>
              <a:rPr lang="en-US" dirty="0" err="1">
                <a:solidFill>
                  <a:schemeClr val="tx1"/>
                </a:solidFill>
              </a:rPr>
              <a:t>gestiona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comenzile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vocale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asigurând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astfel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controlul</a:t>
            </a:r>
            <a:r>
              <a:rPr lang="en-US" dirty="0">
                <a:solidFill>
                  <a:schemeClr val="tx1"/>
                </a:solidFill>
              </a:rPr>
              <a:t> vocal al </a:t>
            </a:r>
            <a:r>
              <a:rPr lang="en-US" dirty="0" err="1">
                <a:solidFill>
                  <a:schemeClr val="tx1"/>
                </a:solidFill>
              </a:rPr>
              <a:t>ghirlandei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luminoase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prin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intermediul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SinricPro</a:t>
            </a:r>
            <a:r>
              <a:rPr lang="en-US" dirty="0">
                <a:solidFill>
                  <a:schemeClr val="tx1"/>
                </a:solidFill>
              </a:rPr>
              <a:t>. 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496F3D0-6E2E-1779-3640-D746373B1A70}"/>
              </a:ext>
            </a:extLst>
          </p:cNvPr>
          <p:cNvSpPr/>
          <p:nvPr/>
        </p:nvSpPr>
        <p:spPr>
          <a:xfrm>
            <a:off x="1005840" y="3687446"/>
            <a:ext cx="10474960" cy="1329055"/>
          </a:xfrm>
          <a:prstGeom prst="roundRect">
            <a:avLst/>
          </a:prstGeom>
          <a:effectLst>
            <a:glow rad="1397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Ingineria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Inversă</a:t>
            </a:r>
            <a:r>
              <a:rPr lang="en-US" b="1" dirty="0">
                <a:solidFill>
                  <a:schemeClr val="tx1"/>
                </a:solidFill>
              </a:rPr>
              <a:t> a </a:t>
            </a:r>
            <a:r>
              <a:rPr lang="en-US" b="1" dirty="0" err="1">
                <a:solidFill>
                  <a:schemeClr val="tx1"/>
                </a:solidFill>
              </a:rPr>
              <a:t>Pachetelor</a:t>
            </a:r>
            <a:r>
              <a:rPr lang="en-US" b="1" dirty="0">
                <a:solidFill>
                  <a:schemeClr val="tx1"/>
                </a:solidFill>
              </a:rPr>
              <a:t> BLE: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Pentru</a:t>
            </a:r>
            <a:r>
              <a:rPr lang="en-US" dirty="0">
                <a:solidFill>
                  <a:schemeClr val="tx1"/>
                </a:solidFill>
              </a:rPr>
              <a:t> a </a:t>
            </a:r>
            <a:r>
              <a:rPr lang="en-US" dirty="0" err="1">
                <a:solidFill>
                  <a:schemeClr val="tx1"/>
                </a:solidFill>
              </a:rPr>
              <a:t>controla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ghirlanda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luminoasă</a:t>
            </a:r>
            <a:r>
              <a:rPr lang="en-US" dirty="0">
                <a:solidFill>
                  <a:schemeClr val="tx1"/>
                </a:solidFill>
              </a:rPr>
              <a:t>, am </a:t>
            </a:r>
            <a:r>
              <a:rPr lang="en-US" dirty="0" err="1">
                <a:solidFill>
                  <a:schemeClr val="tx1"/>
                </a:solidFill>
              </a:rPr>
              <a:t>efectuat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ingineria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inversă</a:t>
            </a:r>
            <a:r>
              <a:rPr lang="en-US" dirty="0">
                <a:solidFill>
                  <a:schemeClr val="tx1"/>
                </a:solidFill>
              </a:rPr>
              <a:t> a </a:t>
            </a:r>
            <a:r>
              <a:rPr lang="en-US" dirty="0" err="1">
                <a:solidFill>
                  <a:schemeClr val="tx1"/>
                </a:solidFill>
              </a:rPr>
              <a:t>pachetelor</a:t>
            </a:r>
            <a:r>
              <a:rPr lang="en-US" dirty="0">
                <a:solidFill>
                  <a:schemeClr val="tx1"/>
                </a:solidFill>
              </a:rPr>
              <a:t> BLE. Am </a:t>
            </a:r>
            <a:r>
              <a:rPr lang="en-US" dirty="0" err="1">
                <a:solidFill>
                  <a:schemeClr val="tx1"/>
                </a:solidFill>
              </a:rPr>
              <a:t>utilizat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instrumente</a:t>
            </a:r>
            <a:r>
              <a:rPr lang="en-US" dirty="0">
                <a:solidFill>
                  <a:schemeClr val="tx1"/>
                </a:solidFill>
              </a:rPr>
              <a:t> precum Wireshark </a:t>
            </a:r>
            <a:r>
              <a:rPr lang="en-US" dirty="0" err="1">
                <a:solidFill>
                  <a:schemeClr val="tx1"/>
                </a:solidFill>
              </a:rPr>
              <a:t>pentru</a:t>
            </a:r>
            <a:r>
              <a:rPr lang="en-US" dirty="0">
                <a:solidFill>
                  <a:schemeClr val="tx1"/>
                </a:solidFill>
              </a:rPr>
              <a:t> a </a:t>
            </a:r>
            <a:r>
              <a:rPr lang="en-US" dirty="0" err="1">
                <a:solidFill>
                  <a:schemeClr val="tx1"/>
                </a:solidFill>
              </a:rPr>
              <a:t>captura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și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analiza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pachetele</a:t>
            </a:r>
            <a:r>
              <a:rPr lang="en-US" dirty="0">
                <a:solidFill>
                  <a:schemeClr val="tx1"/>
                </a:solidFill>
              </a:rPr>
              <a:t> de date, </a:t>
            </a:r>
            <a:r>
              <a:rPr lang="en-US" dirty="0" err="1">
                <a:solidFill>
                  <a:schemeClr val="tx1"/>
                </a:solidFill>
              </a:rPr>
              <a:t>identificând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astfel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comenzile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necesare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pentru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schimbarea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culorii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și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ajustarea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intensității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luminii</a:t>
            </a:r>
            <a:r>
              <a:rPr lang="en-US" dirty="0">
                <a:solidFill>
                  <a:schemeClr val="tx1"/>
                </a:solidFill>
              </a:rPr>
              <a:t>. </a:t>
            </a:r>
            <a:r>
              <a:rPr lang="en-US" dirty="0" err="1">
                <a:solidFill>
                  <a:schemeClr val="tx1"/>
                </a:solidFill>
              </a:rPr>
              <a:t>Aceste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comenzi</a:t>
            </a:r>
            <a:r>
              <a:rPr lang="en-US" dirty="0">
                <a:solidFill>
                  <a:schemeClr val="tx1"/>
                </a:solidFill>
              </a:rPr>
              <a:t> au </a:t>
            </a:r>
            <a:r>
              <a:rPr lang="en-US" dirty="0" err="1">
                <a:solidFill>
                  <a:schemeClr val="tx1"/>
                </a:solidFill>
              </a:rPr>
              <a:t>fost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implementate</a:t>
            </a:r>
            <a:r>
              <a:rPr lang="en-US" dirty="0">
                <a:solidFill>
                  <a:schemeClr val="tx1"/>
                </a:solidFill>
              </a:rPr>
              <a:t> ulterior </a:t>
            </a:r>
            <a:r>
              <a:rPr lang="en-US" dirty="0" err="1">
                <a:solidFill>
                  <a:schemeClr val="tx1"/>
                </a:solidFill>
              </a:rPr>
              <a:t>în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codul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sursă</a:t>
            </a:r>
            <a:r>
              <a:rPr lang="en-US" dirty="0">
                <a:solidFill>
                  <a:schemeClr val="tx1"/>
                </a:solidFill>
              </a:rPr>
              <a:t> al </a:t>
            </a:r>
            <a:r>
              <a:rPr lang="en-US" dirty="0" err="1">
                <a:solidFill>
                  <a:schemeClr val="tx1"/>
                </a:solidFill>
              </a:rPr>
              <a:t>modulului</a:t>
            </a:r>
            <a:r>
              <a:rPr lang="en-US" dirty="0">
                <a:solidFill>
                  <a:schemeClr val="tx1"/>
                </a:solidFill>
              </a:rPr>
              <a:t> embedded. 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A00478A2-38B8-8792-2FEE-5B356DA232D5}"/>
              </a:ext>
            </a:extLst>
          </p:cNvPr>
          <p:cNvSpPr/>
          <p:nvPr/>
        </p:nvSpPr>
        <p:spPr>
          <a:xfrm>
            <a:off x="1005840" y="5094289"/>
            <a:ext cx="10474960" cy="1221740"/>
          </a:xfrm>
          <a:prstGeom prst="roundRect">
            <a:avLst/>
          </a:prstGeom>
          <a:effectLst>
            <a:glow rad="1397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</a:rPr>
              <a:t>Dezvoltarea</a:t>
            </a:r>
            <a:r>
              <a:rPr lang="en-US" b="1" dirty="0">
                <a:solidFill>
                  <a:schemeClr val="tx1"/>
                </a:solidFill>
              </a:rPr>
              <a:t> Software-</a:t>
            </a:r>
            <a:r>
              <a:rPr lang="en-US" b="1" dirty="0" err="1">
                <a:solidFill>
                  <a:schemeClr val="tx1"/>
                </a:solidFill>
              </a:rPr>
              <a:t>ului</a:t>
            </a:r>
            <a:r>
              <a:rPr lang="en-US" b="1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 Am </a:t>
            </a:r>
            <a:r>
              <a:rPr lang="en-US" dirty="0" err="1">
                <a:solidFill>
                  <a:schemeClr val="tx1"/>
                </a:solidFill>
              </a:rPr>
              <a:t>scris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și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testat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codul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sursă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necesar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pentru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gestionarea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conexiunii</a:t>
            </a:r>
            <a:r>
              <a:rPr lang="en-US" dirty="0">
                <a:solidFill>
                  <a:schemeClr val="tx1"/>
                </a:solidFill>
              </a:rPr>
              <a:t> Wi-Fi, </a:t>
            </a:r>
            <a:r>
              <a:rPr lang="en-US" dirty="0" err="1">
                <a:solidFill>
                  <a:schemeClr val="tx1"/>
                </a:solidFill>
              </a:rPr>
              <a:t>inițializarea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SinricPro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și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comunicarea</a:t>
            </a:r>
            <a:r>
              <a:rPr lang="en-US" dirty="0">
                <a:solidFill>
                  <a:schemeClr val="tx1"/>
                </a:solidFill>
              </a:rPr>
              <a:t> BLE. Am </a:t>
            </a:r>
            <a:r>
              <a:rPr lang="en-US" dirty="0" err="1">
                <a:solidFill>
                  <a:schemeClr val="tx1"/>
                </a:solidFill>
              </a:rPr>
              <a:t>implementat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funcții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pentru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reconectarea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automată</a:t>
            </a:r>
            <a:r>
              <a:rPr lang="en-US" dirty="0">
                <a:solidFill>
                  <a:schemeClr val="tx1"/>
                </a:solidFill>
              </a:rPr>
              <a:t> la Wi-Fi </a:t>
            </a:r>
            <a:r>
              <a:rPr lang="en-US" dirty="0" err="1">
                <a:solidFill>
                  <a:schemeClr val="tx1"/>
                </a:solidFill>
              </a:rPr>
              <a:t>și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gestionarea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conexiunii</a:t>
            </a:r>
            <a:r>
              <a:rPr lang="en-US" dirty="0">
                <a:solidFill>
                  <a:schemeClr val="tx1"/>
                </a:solidFill>
              </a:rPr>
              <a:t> BLE, </a:t>
            </a:r>
            <a:r>
              <a:rPr lang="en-US" dirty="0" err="1">
                <a:solidFill>
                  <a:schemeClr val="tx1"/>
                </a:solidFill>
              </a:rPr>
              <a:t>asigurând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astfel</a:t>
            </a:r>
            <a:r>
              <a:rPr lang="en-US" dirty="0">
                <a:solidFill>
                  <a:schemeClr val="tx1"/>
                </a:solidFill>
              </a:rPr>
              <a:t> o </a:t>
            </a:r>
            <a:r>
              <a:rPr lang="en-US" dirty="0" err="1">
                <a:solidFill>
                  <a:schemeClr val="tx1"/>
                </a:solidFill>
              </a:rPr>
              <a:t>funcționare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continuă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și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fiabilă</a:t>
            </a:r>
            <a:r>
              <a:rPr lang="en-US" dirty="0">
                <a:solidFill>
                  <a:schemeClr val="tx1"/>
                </a:solidFill>
              </a:rPr>
              <a:t> a </a:t>
            </a:r>
            <a:r>
              <a:rPr lang="en-US" dirty="0" err="1">
                <a:solidFill>
                  <a:schemeClr val="tx1"/>
                </a:solidFill>
              </a:rPr>
              <a:t>sistemului</a:t>
            </a:r>
            <a:r>
              <a:rPr lang="en-US" dirty="0">
                <a:solidFill>
                  <a:schemeClr val="tx1"/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280613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38DD07-D8AB-2BFB-E99B-335C91C34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731767" cy="376443"/>
          </a:xfrm>
        </p:spPr>
        <p:txBody>
          <a:bodyPr/>
          <a:lstStyle/>
          <a:p>
            <a:fld id="{A49DFD55-3C28-40EF-9E31-A92D2E4017FF}" type="slidenum">
              <a:rPr lang="en-US" sz="1100" smtClean="0"/>
              <a:pPr/>
              <a:t>14</a:t>
            </a:fld>
            <a:endParaRPr lang="en-US" sz="11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C14BA2-10FC-A3F5-B60E-87426C324BE5}"/>
              </a:ext>
            </a:extLst>
          </p:cNvPr>
          <p:cNvSpPr txBox="1"/>
          <p:nvPr/>
        </p:nvSpPr>
        <p:spPr>
          <a:xfrm>
            <a:off x="914400" y="715834"/>
            <a:ext cx="8117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“Hei Google, turn Fairy Lights off, please!”</a:t>
            </a:r>
          </a:p>
        </p:txBody>
      </p:sp>
      <p:pic>
        <p:nvPicPr>
          <p:cNvPr id="7" name="Picture 6" descr="A group of lights on a table&#10;&#10;Description automatically generated">
            <a:extLst>
              <a:ext uri="{FF2B5EF4-FFF2-40B4-BE49-F238E27FC236}">
                <a16:creationId xmlns:a16="http://schemas.microsoft.com/office/drawing/2014/main" id="{178FCC40-1F41-ACBD-CCBC-41B7CA452D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2" t="14666" b="5334"/>
          <a:stretch/>
        </p:blipFill>
        <p:spPr>
          <a:xfrm rot="16200000">
            <a:off x="5311901" y="521903"/>
            <a:ext cx="4646685" cy="659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8665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38DD07-D8AB-2BFB-E99B-335C91C34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731767" cy="376443"/>
          </a:xfrm>
        </p:spPr>
        <p:txBody>
          <a:bodyPr/>
          <a:lstStyle/>
          <a:p>
            <a:fld id="{A49DFD55-3C28-40EF-9E31-A92D2E4017FF}" type="slidenum">
              <a:rPr lang="en-US" sz="1100" smtClean="0"/>
              <a:pPr/>
              <a:t>15</a:t>
            </a:fld>
            <a:endParaRPr lang="en-US" sz="1100" dirty="0"/>
          </a:p>
        </p:txBody>
      </p:sp>
      <p:pic>
        <p:nvPicPr>
          <p:cNvPr id="6" name="Picture 5" descr="A group of wires and a speaker&#10;&#10;Description automatically generated with medium confidence">
            <a:extLst>
              <a:ext uri="{FF2B5EF4-FFF2-40B4-BE49-F238E27FC236}">
                <a16:creationId xmlns:a16="http://schemas.microsoft.com/office/drawing/2014/main" id="{CD48ADBA-5869-E9D6-09BF-FF8BE9BCBF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9" t="12325" r="-121" b="4871"/>
          <a:stretch/>
        </p:blipFill>
        <p:spPr>
          <a:xfrm rot="16200000">
            <a:off x="5154540" y="527105"/>
            <a:ext cx="4595640" cy="66344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4C14BA2-10FC-A3F5-B60E-87426C324BE5}"/>
              </a:ext>
            </a:extLst>
          </p:cNvPr>
          <p:cNvSpPr txBox="1"/>
          <p:nvPr/>
        </p:nvSpPr>
        <p:spPr>
          <a:xfrm>
            <a:off x="914400" y="715834"/>
            <a:ext cx="8117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“Hei Google, turn Fairy Lights on, please!”</a:t>
            </a:r>
          </a:p>
        </p:txBody>
      </p:sp>
    </p:spTree>
    <p:extLst>
      <p:ext uri="{BB962C8B-B14F-4D97-AF65-F5344CB8AC3E}">
        <p14:creationId xmlns:p14="http://schemas.microsoft.com/office/powerpoint/2010/main" val="7519200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38DD07-D8AB-2BFB-E99B-335C91C34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C14BA2-10FC-A3F5-B60E-87426C324BE5}"/>
              </a:ext>
            </a:extLst>
          </p:cNvPr>
          <p:cNvSpPr txBox="1"/>
          <p:nvPr/>
        </p:nvSpPr>
        <p:spPr>
          <a:xfrm>
            <a:off x="1005840" y="736154"/>
            <a:ext cx="6065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“Alexa, turn Fairy Lights red, please!”</a:t>
            </a:r>
          </a:p>
        </p:txBody>
      </p:sp>
      <p:pic>
        <p:nvPicPr>
          <p:cNvPr id="3" name="Picture 2" descr="A group of lights and a speaker&#10;&#10;Description automatically generated">
            <a:extLst>
              <a:ext uri="{FF2B5EF4-FFF2-40B4-BE49-F238E27FC236}">
                <a16:creationId xmlns:a16="http://schemas.microsoft.com/office/drawing/2014/main" id="{7A7E5AFD-A2FB-7A56-BF2B-6076A8E65D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" t="13280" b="6330"/>
          <a:stretch/>
        </p:blipFill>
        <p:spPr>
          <a:xfrm rot="16200000">
            <a:off x="5153134" y="648226"/>
            <a:ext cx="4706143" cy="6721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6506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C97BE-403B-122E-90D1-2788978A0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41918" y="3329790"/>
            <a:ext cx="4941771" cy="3200400"/>
          </a:xfrm>
        </p:spPr>
        <p:txBody>
          <a:bodyPr anchor="ctr">
            <a:normAutofit/>
          </a:bodyPr>
          <a:lstStyle/>
          <a:p>
            <a:r>
              <a:rPr lang="en-US" dirty="0"/>
              <a:t>V</a:t>
            </a:r>
            <a:r>
              <a:rPr lang="ro-RO" dirty="0"/>
              <a:t>ă mulțumesc pentru atenție!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96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420" y="1452879"/>
            <a:ext cx="3943627" cy="571821"/>
          </a:xfrm>
        </p:spPr>
        <p:txBody>
          <a:bodyPr anchor="b">
            <a:normAutofit fontScale="90000"/>
          </a:bodyPr>
          <a:lstStyle/>
          <a:p>
            <a:r>
              <a:rPr lang="ro-RO" sz="4000" dirty="0"/>
              <a:t>Cuprins</a:t>
            </a:r>
            <a:r>
              <a:rPr lang="en-US" sz="3200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3360420" y="2179057"/>
            <a:ext cx="5651500" cy="3659132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 err="1"/>
              <a:t>Descrierea</a:t>
            </a:r>
            <a:r>
              <a:rPr lang="en-US" sz="2000" dirty="0"/>
              <a:t> </a:t>
            </a:r>
            <a:r>
              <a:rPr lang="en-US" sz="2000" dirty="0" err="1"/>
              <a:t>sistemului</a:t>
            </a:r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sz="2000" dirty="0" err="1"/>
              <a:t>Echipamente</a:t>
            </a:r>
            <a:r>
              <a:rPr lang="en-US" sz="2000" dirty="0"/>
              <a:t> </a:t>
            </a:r>
            <a:r>
              <a:rPr lang="en-US" sz="2000" dirty="0" err="1"/>
              <a:t>utilizate</a:t>
            </a:r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sz="2000" dirty="0" err="1"/>
              <a:t>Integrarea</a:t>
            </a:r>
            <a:r>
              <a:rPr lang="en-US" sz="2000" dirty="0"/>
              <a:t> cu </a:t>
            </a:r>
            <a:r>
              <a:rPr lang="en-US" sz="2000" dirty="0" err="1"/>
              <a:t>SinricPro</a:t>
            </a:r>
            <a:r>
              <a:rPr lang="en-US" sz="2000" dirty="0"/>
              <a:t> </a:t>
            </a:r>
            <a:r>
              <a:rPr lang="en-US" sz="2000" dirty="0" err="1"/>
              <a:t>și</a:t>
            </a:r>
            <a:r>
              <a:rPr lang="en-US" sz="2000" dirty="0"/>
              <a:t> Alexa/Google Home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 err="1"/>
              <a:t>Ingineria</a:t>
            </a:r>
            <a:r>
              <a:rPr lang="en-US" sz="2000" dirty="0"/>
              <a:t> </a:t>
            </a:r>
            <a:r>
              <a:rPr lang="en-US" sz="2000" dirty="0" err="1"/>
              <a:t>inversă</a:t>
            </a:r>
            <a:r>
              <a:rPr lang="en-US" sz="2000" dirty="0"/>
              <a:t> a </a:t>
            </a:r>
            <a:r>
              <a:rPr lang="en-US" sz="2000" dirty="0" err="1"/>
              <a:t>pachetelor</a:t>
            </a:r>
            <a:r>
              <a:rPr lang="en-US" sz="2000" dirty="0"/>
              <a:t> BLE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 err="1"/>
              <a:t>Descrierea</a:t>
            </a:r>
            <a:r>
              <a:rPr lang="en-US" sz="2000" dirty="0"/>
              <a:t> Software-</a:t>
            </a:r>
            <a:r>
              <a:rPr lang="en-US" sz="2000" dirty="0" err="1"/>
              <a:t>ului</a:t>
            </a:r>
            <a:endParaRPr 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sz="2000" dirty="0" err="1"/>
              <a:t>Contribu</a:t>
            </a:r>
            <a:r>
              <a:rPr lang="ro-RO" sz="2000" dirty="0"/>
              <a:t>ții personale</a:t>
            </a:r>
            <a:endParaRPr lang="en-US" sz="2000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02A8827-B1A1-2D2F-D6DD-E886B886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49DFD55-3C28-40EF-9E31-A92D2E4017FF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219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8DBD1-DB29-D44F-FD5A-3071BB37E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48020" y="412734"/>
            <a:ext cx="5872480" cy="600102"/>
          </a:xfrm>
        </p:spPr>
        <p:txBody>
          <a:bodyPr/>
          <a:lstStyle/>
          <a:p>
            <a:r>
              <a:rPr lang="en-US" dirty="0" err="1"/>
              <a:t>Descrierea</a:t>
            </a:r>
            <a:r>
              <a:rPr lang="en-US" dirty="0"/>
              <a:t> </a:t>
            </a:r>
            <a:r>
              <a:rPr lang="en-US" dirty="0" err="1"/>
              <a:t>sistemului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5D99E7A-ABE1-1BEC-8EC8-B0B6FCD97B09}"/>
              </a:ext>
            </a:extLst>
          </p:cNvPr>
          <p:cNvGrpSpPr/>
          <p:nvPr/>
        </p:nvGrpSpPr>
        <p:grpSpPr>
          <a:xfrm>
            <a:off x="571500" y="1457374"/>
            <a:ext cx="11049000" cy="2308324"/>
            <a:chOff x="571500" y="2576512"/>
            <a:chExt cx="11049000" cy="2308324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2230DA44-F475-B35C-669E-4B0AB587E0DB}"/>
                </a:ext>
              </a:extLst>
            </p:cNvPr>
            <p:cNvSpPr/>
            <p:nvPr/>
          </p:nvSpPr>
          <p:spPr>
            <a:xfrm>
              <a:off x="571500" y="2576512"/>
              <a:ext cx="11049000" cy="2308324"/>
            </a:xfrm>
            <a:prstGeom prst="roundRect">
              <a:avLst/>
            </a:prstGeom>
            <a:gradFill flip="none" rotWithShape="1">
              <a:gsLst>
                <a:gs pos="0">
                  <a:schemeClr val="accent1">
                    <a:shade val="30000"/>
                    <a:satMod val="115000"/>
                  </a:schemeClr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4DC46A1-2FD0-1105-C943-9A424A53A127}"/>
                </a:ext>
              </a:extLst>
            </p:cNvPr>
            <p:cNvSpPr txBox="1"/>
            <p:nvPr/>
          </p:nvSpPr>
          <p:spPr>
            <a:xfrm>
              <a:off x="756920" y="2668845"/>
              <a:ext cx="10678160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200" dirty="0" err="1"/>
                <a:t>Scopul</a:t>
              </a:r>
              <a:r>
                <a:rPr lang="en-US" sz="2200" dirty="0"/>
                <a:t> principal al </a:t>
              </a:r>
              <a:r>
                <a:rPr lang="en-US" sz="2200" dirty="0" err="1"/>
                <a:t>proiectului</a:t>
              </a:r>
              <a:r>
                <a:rPr lang="en-US" sz="2200" dirty="0"/>
                <a:t> </a:t>
              </a:r>
              <a:r>
                <a:rPr lang="en-US" sz="2200" dirty="0" err="1"/>
                <a:t>este</a:t>
              </a:r>
              <a:r>
                <a:rPr lang="en-US" sz="2200" dirty="0"/>
                <a:t> de a </a:t>
              </a:r>
              <a:r>
                <a:rPr lang="en-US" sz="2200" dirty="0" err="1"/>
                <a:t>dezvolta</a:t>
              </a:r>
              <a:r>
                <a:rPr lang="en-US" sz="2200" dirty="0"/>
                <a:t> un </a:t>
              </a:r>
              <a:r>
                <a:rPr lang="en-US" sz="2200" dirty="0" err="1"/>
                <a:t>sistem</a:t>
              </a:r>
              <a:r>
                <a:rPr lang="en-US" sz="2200" dirty="0"/>
                <a:t> embedded care </a:t>
              </a:r>
              <a:r>
                <a:rPr lang="en-US" sz="2200" dirty="0" err="1"/>
                <a:t>poate</a:t>
              </a:r>
              <a:r>
                <a:rPr lang="en-US" sz="2200" dirty="0"/>
                <a:t> fi </a:t>
              </a:r>
              <a:r>
                <a:rPr lang="en-US" sz="2200" dirty="0" err="1"/>
                <a:t>integrat</a:t>
              </a:r>
              <a:r>
                <a:rPr lang="en-US" sz="2200" dirty="0"/>
                <a:t> cu </a:t>
              </a:r>
              <a:r>
                <a:rPr lang="en-US" sz="2200" dirty="0" err="1"/>
                <a:t>platformele</a:t>
              </a:r>
              <a:r>
                <a:rPr lang="en-US" sz="2200" dirty="0"/>
                <a:t> de </a:t>
              </a:r>
              <a:r>
                <a:rPr lang="en-US" sz="2200" dirty="0" err="1"/>
                <a:t>asistență</a:t>
              </a:r>
              <a:r>
                <a:rPr lang="en-US" sz="2200" dirty="0"/>
                <a:t> </a:t>
              </a:r>
              <a:r>
                <a:rPr lang="en-US" sz="2200" dirty="0" err="1"/>
                <a:t>vocală</a:t>
              </a:r>
              <a:r>
                <a:rPr lang="en-US" sz="2200" dirty="0"/>
                <a:t> Google Home </a:t>
              </a:r>
              <a:r>
                <a:rPr lang="en-US" sz="2200" dirty="0" err="1"/>
                <a:t>și</a:t>
              </a:r>
              <a:r>
                <a:rPr lang="en-US" sz="2200" dirty="0"/>
                <a:t> Amazon Alexa. </a:t>
              </a:r>
              <a:r>
                <a:rPr lang="en-US" sz="2200" dirty="0" err="1"/>
                <a:t>Acest</a:t>
              </a:r>
              <a:r>
                <a:rPr lang="en-US" sz="2200" dirty="0"/>
                <a:t> </a:t>
              </a:r>
              <a:r>
                <a:rPr lang="en-US" sz="2200" dirty="0" err="1"/>
                <a:t>sistem</a:t>
              </a:r>
              <a:r>
                <a:rPr lang="en-US" sz="2200" dirty="0"/>
                <a:t> </a:t>
              </a:r>
              <a:r>
                <a:rPr lang="en-US" sz="2200" dirty="0" err="1"/>
                <a:t>permite</a:t>
              </a:r>
              <a:r>
                <a:rPr lang="en-US" sz="2200" dirty="0"/>
                <a:t> </a:t>
              </a:r>
              <a:r>
                <a:rPr lang="en-US" sz="2200" dirty="0" err="1"/>
                <a:t>utilizatorilor</a:t>
              </a:r>
              <a:r>
                <a:rPr lang="en-US" sz="2200" dirty="0"/>
                <a:t> </a:t>
              </a:r>
              <a:r>
                <a:rPr lang="en-US" sz="2200" dirty="0" err="1"/>
                <a:t>să</a:t>
              </a:r>
              <a:r>
                <a:rPr lang="en-US" sz="2200" dirty="0"/>
                <a:t> </a:t>
              </a:r>
              <a:r>
                <a:rPr lang="en-US" sz="2200" dirty="0" err="1"/>
                <a:t>controleze</a:t>
              </a:r>
              <a:r>
                <a:rPr lang="en-US" sz="2200" dirty="0"/>
                <a:t> </a:t>
              </a:r>
              <a:r>
                <a:rPr lang="en-US" sz="2200" dirty="0" err="1"/>
                <a:t>dispozitivele</a:t>
              </a:r>
              <a:r>
                <a:rPr lang="en-US" sz="2200" dirty="0"/>
                <a:t> de </a:t>
              </a:r>
              <a:r>
                <a:rPr lang="en-US" sz="2200" dirty="0" err="1"/>
                <a:t>iluminat</a:t>
              </a:r>
              <a:r>
                <a:rPr lang="en-US" sz="2200" dirty="0"/>
                <a:t>, initial </a:t>
              </a:r>
              <a:r>
                <a:rPr lang="en-US" sz="2200" dirty="0" err="1"/>
                <a:t>necompatibile</a:t>
              </a:r>
              <a:r>
                <a:rPr lang="en-US" sz="2200" dirty="0"/>
                <a:t> cu </a:t>
              </a:r>
              <a:r>
                <a:rPr lang="en-US" sz="2200" dirty="0" err="1"/>
                <a:t>aceste</a:t>
              </a:r>
              <a:r>
                <a:rPr lang="en-US" sz="2200" dirty="0"/>
                <a:t> </a:t>
              </a:r>
              <a:r>
                <a:rPr lang="en-US" sz="2200" dirty="0" err="1"/>
                <a:t>platforme</a:t>
              </a:r>
              <a:r>
                <a:rPr lang="en-US" sz="2200" dirty="0"/>
                <a:t>, </a:t>
              </a:r>
              <a:r>
                <a:rPr lang="en-US" sz="2200" dirty="0" err="1"/>
                <a:t>prin</a:t>
              </a:r>
              <a:r>
                <a:rPr lang="en-US" sz="2200" dirty="0"/>
                <a:t> </a:t>
              </a:r>
              <a:r>
                <a:rPr lang="en-US" sz="2200" dirty="0" err="1"/>
                <a:t>comenzi</a:t>
              </a:r>
              <a:r>
                <a:rPr lang="en-US" sz="2200" dirty="0"/>
                <a:t> </a:t>
              </a:r>
              <a:r>
                <a:rPr lang="en-US" sz="2200" dirty="0" err="1"/>
                <a:t>vocale</a:t>
              </a:r>
              <a:r>
                <a:rPr lang="en-US" sz="2200" dirty="0"/>
                <a:t>. </a:t>
              </a:r>
              <a:r>
                <a:rPr lang="en-US" sz="2200" dirty="0" err="1"/>
                <a:t>Proiectul</a:t>
              </a:r>
              <a:r>
                <a:rPr lang="en-US" sz="2200" dirty="0"/>
                <a:t> </a:t>
              </a:r>
              <a:r>
                <a:rPr lang="en-US" sz="2200" dirty="0" err="1"/>
                <a:t>implică</a:t>
              </a:r>
              <a:r>
                <a:rPr lang="en-US" sz="2200" dirty="0"/>
                <a:t> </a:t>
              </a:r>
              <a:r>
                <a:rPr lang="en-US" sz="2200" dirty="0" err="1"/>
                <a:t>dezvoltarea</a:t>
              </a:r>
              <a:r>
                <a:rPr lang="en-US" sz="2200" dirty="0"/>
                <a:t> </a:t>
              </a:r>
              <a:r>
                <a:rPr lang="en-US" sz="2200" dirty="0" err="1"/>
                <a:t>unui</a:t>
              </a:r>
              <a:r>
                <a:rPr lang="en-US" sz="2200" dirty="0"/>
                <a:t> </a:t>
              </a:r>
              <a:r>
                <a:rPr lang="en-US" sz="2200" dirty="0" err="1"/>
                <a:t>modul</a:t>
              </a:r>
              <a:r>
                <a:rPr lang="en-US" sz="2200" dirty="0"/>
                <a:t> care </a:t>
              </a:r>
              <a:r>
                <a:rPr lang="en-US" sz="2200" dirty="0" err="1"/>
                <a:t>comunică</a:t>
              </a:r>
              <a:r>
                <a:rPr lang="en-US" sz="2200" dirty="0"/>
                <a:t> cu </a:t>
              </a:r>
              <a:r>
                <a:rPr lang="en-US" sz="2200" dirty="0" err="1"/>
                <a:t>platformele</a:t>
              </a:r>
              <a:r>
                <a:rPr lang="en-US" sz="2200" dirty="0"/>
                <a:t> de </a:t>
              </a:r>
              <a:r>
                <a:rPr lang="en-US" sz="2200" dirty="0" err="1"/>
                <a:t>asistență</a:t>
              </a:r>
              <a:r>
                <a:rPr lang="en-US" sz="2200" dirty="0"/>
                <a:t> </a:t>
              </a:r>
              <a:r>
                <a:rPr lang="en-US" sz="2200" dirty="0" err="1"/>
                <a:t>vocală</a:t>
              </a:r>
              <a:r>
                <a:rPr lang="en-US" sz="2200" dirty="0"/>
                <a:t> </a:t>
              </a:r>
              <a:r>
                <a:rPr lang="en-US" sz="2200" dirty="0" err="1"/>
                <a:t>prin</a:t>
              </a:r>
              <a:r>
                <a:rPr lang="en-US" sz="2200" dirty="0"/>
                <a:t> Wi-Fi </a:t>
              </a:r>
              <a:r>
                <a:rPr lang="en-US" sz="2200" dirty="0" err="1"/>
                <a:t>și</a:t>
              </a:r>
              <a:r>
                <a:rPr lang="en-US" sz="2200" dirty="0"/>
                <a:t> </a:t>
              </a:r>
              <a:r>
                <a:rPr lang="en-US" sz="2200" dirty="0" err="1"/>
                <a:t>controlează</a:t>
              </a:r>
              <a:r>
                <a:rPr lang="en-US" sz="2200" dirty="0"/>
                <a:t> </a:t>
              </a:r>
              <a:r>
                <a:rPr lang="en-US" sz="2200" dirty="0" err="1"/>
                <a:t>dispozitivele</a:t>
              </a:r>
              <a:r>
                <a:rPr lang="en-US" sz="2200" dirty="0"/>
                <a:t> de </a:t>
              </a:r>
              <a:r>
                <a:rPr lang="en-US" sz="2200" dirty="0" err="1"/>
                <a:t>iluminat</a:t>
              </a:r>
              <a:r>
                <a:rPr lang="en-US" sz="2200" dirty="0"/>
                <a:t> </a:t>
              </a:r>
              <a:r>
                <a:rPr lang="en-US" sz="2200" dirty="0" err="1"/>
                <a:t>prin</a:t>
              </a:r>
              <a:r>
                <a:rPr lang="en-US" sz="2200" dirty="0"/>
                <a:t> Bluetooth Low Energy (BLE).</a:t>
              </a:r>
            </a:p>
          </p:txBody>
        </p:sp>
      </p:grpSp>
      <p:pic>
        <p:nvPicPr>
          <p:cNvPr id="8" name="Picture 7" descr="A diagram of a computer hardware system&#10;&#10;Description automatically generated with medium confidence">
            <a:extLst>
              <a:ext uri="{FF2B5EF4-FFF2-40B4-BE49-F238E27FC236}">
                <a16:creationId xmlns:a16="http://schemas.microsoft.com/office/drawing/2014/main" id="{C8A24C9F-4287-6D5E-BA04-7C901C740C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8092" y="4054673"/>
            <a:ext cx="7235816" cy="235834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608796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7440" y="474013"/>
            <a:ext cx="5671302" cy="540417"/>
          </a:xfrm>
        </p:spPr>
        <p:txBody>
          <a:bodyPr>
            <a:noAutofit/>
          </a:bodyPr>
          <a:lstStyle/>
          <a:p>
            <a:r>
              <a:rPr lang="en-US" sz="3600" dirty="0" err="1"/>
              <a:t>Echipamente</a:t>
            </a:r>
            <a:r>
              <a:rPr lang="en-US" sz="3600" dirty="0"/>
              <a:t> </a:t>
            </a:r>
            <a:r>
              <a:rPr lang="en-US" sz="3600" dirty="0" err="1"/>
              <a:t>utilizate</a:t>
            </a:r>
            <a:endParaRPr lang="en-US" sz="3600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ECE635A2-70B8-3EAB-6A18-952B02EBA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BBC353-5CF3-4126-7724-C2A782806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9086" y="1706881"/>
            <a:ext cx="2420322" cy="2420322"/>
          </a:xfrm>
          <a:prstGeom prst="rect">
            <a:avLst/>
          </a:prstGeom>
        </p:spPr>
      </p:pic>
      <p:pic>
        <p:nvPicPr>
          <p:cNvPr id="6" name="Picture 5" descr="Amazon Echo Dot">
            <a:extLst>
              <a:ext uri="{FF2B5EF4-FFF2-40B4-BE49-F238E27FC236}">
                <a16:creationId xmlns:a16="http://schemas.microsoft.com/office/drawing/2014/main" id="{77297D98-1768-9712-DEC5-DC0260AF21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6702" y="3632200"/>
            <a:ext cx="2418080" cy="241808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061E09F2-872B-7B55-11B6-5D30B7204BF7}"/>
              </a:ext>
            </a:extLst>
          </p:cNvPr>
          <p:cNvSpPr txBox="1">
            <a:spLocks/>
          </p:cNvSpPr>
          <p:nvPr/>
        </p:nvSpPr>
        <p:spPr>
          <a:xfrm>
            <a:off x="885942" y="1166464"/>
            <a:ext cx="6581658" cy="5404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Google Nest Mini </a:t>
            </a:r>
            <a:r>
              <a:rPr lang="en-US" sz="2400" dirty="0" err="1"/>
              <a:t>și</a:t>
            </a:r>
            <a:r>
              <a:rPr lang="en-US" sz="2400" dirty="0"/>
              <a:t> Amazon Echo Dot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58BE21-1D11-A99D-34E9-EA6BB801B46E}"/>
              </a:ext>
            </a:extLst>
          </p:cNvPr>
          <p:cNvSpPr txBox="1"/>
          <p:nvPr/>
        </p:nvSpPr>
        <p:spPr>
          <a:xfrm>
            <a:off x="885942" y="2468880"/>
            <a:ext cx="486664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Funcționalități</a:t>
            </a:r>
            <a:r>
              <a:rPr lang="en-US" sz="2000" b="1" dirty="0"/>
              <a:t> </a:t>
            </a:r>
            <a:r>
              <a:rPr lang="en-US" sz="2000" b="1" dirty="0" err="1"/>
              <a:t>generale</a:t>
            </a:r>
            <a:r>
              <a:rPr lang="en-US" dirty="0"/>
              <a:t>: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 err="1"/>
              <a:t>Recunoaștere</a:t>
            </a:r>
            <a:r>
              <a:rPr lang="en-US" sz="2000" dirty="0"/>
              <a:t> </a:t>
            </a:r>
            <a:r>
              <a:rPr lang="en-US" sz="2000" dirty="0" err="1"/>
              <a:t>vocală</a:t>
            </a:r>
            <a:r>
              <a:rPr lang="en-US" sz="2000" dirty="0"/>
              <a:t> </a:t>
            </a:r>
            <a:r>
              <a:rPr lang="en-US" sz="2000" dirty="0" err="1"/>
              <a:t>și</a:t>
            </a:r>
            <a:r>
              <a:rPr lang="en-US" sz="2000" dirty="0"/>
              <a:t> </a:t>
            </a:r>
            <a:r>
              <a:rPr lang="en-US" sz="2000" dirty="0" err="1"/>
              <a:t>interpretarea</a:t>
            </a:r>
            <a:r>
              <a:rPr lang="en-US" sz="2000" dirty="0"/>
              <a:t> </a:t>
            </a:r>
            <a:r>
              <a:rPr lang="en-US" sz="2000" dirty="0" err="1"/>
              <a:t>comenzilor</a:t>
            </a:r>
            <a:r>
              <a:rPr lang="en-US" sz="20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 err="1"/>
              <a:t>Controlul</a:t>
            </a:r>
            <a:r>
              <a:rPr lang="en-US" sz="2000" dirty="0"/>
              <a:t> </a:t>
            </a:r>
            <a:r>
              <a:rPr lang="en-US" sz="2000" dirty="0" err="1"/>
              <a:t>dispozitivelor</a:t>
            </a:r>
            <a:r>
              <a:rPr lang="en-US" sz="2000" dirty="0"/>
              <a:t> smart </a:t>
            </a:r>
            <a:r>
              <a:rPr lang="en-US" sz="2000" i="1" dirty="0" err="1"/>
              <a:t>compatibile</a:t>
            </a:r>
            <a:r>
              <a:rPr lang="en-US" sz="20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 err="1"/>
              <a:t>Integrare</a:t>
            </a:r>
            <a:r>
              <a:rPr lang="en-US" sz="2000" dirty="0"/>
              <a:t> cu Google Assistant </a:t>
            </a:r>
            <a:r>
              <a:rPr lang="ro-RO" sz="2000" dirty="0"/>
              <a:t>ș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respectiv</a:t>
            </a:r>
            <a:r>
              <a:rPr lang="en-US" sz="2000" dirty="0"/>
              <a:t> Alexa </a:t>
            </a:r>
            <a:r>
              <a:rPr lang="en-US" sz="2000" dirty="0" err="1"/>
              <a:t>pentru</a:t>
            </a:r>
            <a:r>
              <a:rPr lang="en-US" sz="2000" dirty="0"/>
              <a:t> </a:t>
            </a:r>
            <a:r>
              <a:rPr lang="en-US" sz="2000" dirty="0" err="1"/>
              <a:t>informații</a:t>
            </a:r>
            <a:r>
              <a:rPr lang="en-US" sz="2000" dirty="0"/>
              <a:t> </a:t>
            </a:r>
            <a:r>
              <a:rPr lang="en-US" sz="2000" dirty="0" err="1"/>
              <a:t>și</a:t>
            </a:r>
            <a:r>
              <a:rPr lang="en-US" sz="2000" dirty="0"/>
              <a:t> </a:t>
            </a:r>
            <a:r>
              <a:rPr lang="en-US" sz="2000" dirty="0" err="1"/>
              <a:t>automatizări</a:t>
            </a:r>
            <a:r>
              <a:rPr lang="en-US" sz="2000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516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2E6A-35EC-1B8E-0FD7-8C67870AC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080" y="1056639"/>
            <a:ext cx="5303520" cy="581981"/>
          </a:xfrm>
        </p:spPr>
        <p:txBody>
          <a:bodyPr anchor="b">
            <a:normAutofit/>
          </a:bodyPr>
          <a:lstStyle/>
          <a:p>
            <a:r>
              <a:rPr lang="en-US" dirty="0" err="1"/>
              <a:t>Seeed</a:t>
            </a:r>
            <a:r>
              <a:rPr lang="en-US" dirty="0"/>
              <a:t> Studio XIAO ESP32C3</a:t>
            </a:r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5E29DA90-9AD3-AAE6-2C3B-77E404958C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24874" y="2097277"/>
            <a:ext cx="4212326" cy="351284"/>
          </a:xfrm>
        </p:spPr>
        <p:txBody>
          <a:bodyPr>
            <a:noAutofit/>
          </a:bodyPr>
          <a:lstStyle/>
          <a:p>
            <a:r>
              <a:rPr lang="en-US" sz="2000" dirty="0" err="1"/>
              <a:t>Funcționalități</a:t>
            </a:r>
            <a:r>
              <a:rPr lang="en-US" sz="2000" dirty="0"/>
              <a:t> </a:t>
            </a:r>
            <a:r>
              <a:rPr lang="en-US" sz="2000" dirty="0" err="1"/>
              <a:t>și</a:t>
            </a:r>
            <a:r>
              <a:rPr lang="en-US" sz="2000" dirty="0"/>
              <a:t> </a:t>
            </a:r>
            <a:r>
              <a:rPr lang="en-US" sz="2000" dirty="0" err="1"/>
              <a:t>Caracteristici</a:t>
            </a:r>
            <a:r>
              <a:rPr lang="en-US" sz="2000" dirty="0"/>
              <a:t>:</a:t>
            </a:r>
          </a:p>
          <a:p>
            <a:endParaRPr lang="en-US" sz="2000" dirty="0"/>
          </a:p>
        </p:txBody>
      </p:sp>
      <p:sp>
        <p:nvSpPr>
          <p:cNvPr id="50" name="Content Placeholder 49">
            <a:extLst>
              <a:ext uri="{FF2B5EF4-FFF2-40B4-BE49-F238E27FC236}">
                <a16:creationId xmlns:a16="http://schemas.microsoft.com/office/drawing/2014/main" id="{8F6B2AE9-DDE4-FD99-A235-3B39EEE2148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324874" y="2528435"/>
            <a:ext cx="4964166" cy="30314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 err="1"/>
              <a:t>Conectivitate</a:t>
            </a:r>
            <a:r>
              <a:rPr lang="en-US" sz="2000" dirty="0"/>
              <a:t>: Wi-Fi </a:t>
            </a:r>
            <a:r>
              <a:rPr lang="en-US" sz="2000" dirty="0" err="1"/>
              <a:t>și</a:t>
            </a:r>
            <a:r>
              <a:rPr lang="en-US" sz="2000" dirty="0"/>
              <a:t> BLE. </a:t>
            </a:r>
          </a:p>
          <a:p>
            <a:pPr>
              <a:lnSpc>
                <a:spcPct val="90000"/>
              </a:lnSpc>
            </a:pPr>
            <a:r>
              <a:rPr lang="en-US" sz="2000" dirty="0" err="1"/>
              <a:t>Procesor</a:t>
            </a:r>
            <a:r>
              <a:rPr lang="en-US" sz="2000" dirty="0"/>
              <a:t>: ESP32-C3 RISC-V, 32-bit, </a:t>
            </a:r>
            <a:r>
              <a:rPr lang="en-US" sz="2000" dirty="0" err="1"/>
              <a:t>până</a:t>
            </a:r>
            <a:r>
              <a:rPr lang="en-US" sz="2000" dirty="0"/>
              <a:t> la 160 </a:t>
            </a:r>
            <a:r>
              <a:rPr lang="en-US" sz="2000" dirty="0" err="1"/>
              <a:t>MHz.</a:t>
            </a:r>
            <a:r>
              <a:rPr lang="en-US" sz="2000" dirty="0"/>
              <a:t> </a:t>
            </a:r>
          </a:p>
          <a:p>
            <a:pPr>
              <a:lnSpc>
                <a:spcPct val="90000"/>
              </a:lnSpc>
            </a:pPr>
            <a:r>
              <a:rPr lang="en-US" sz="2000" dirty="0" err="1"/>
              <a:t>Memorie</a:t>
            </a:r>
            <a:r>
              <a:rPr lang="en-US" sz="2000" dirty="0"/>
              <a:t>: 400 KB SRAM </a:t>
            </a:r>
            <a:r>
              <a:rPr lang="ro-RO" sz="2000" dirty="0"/>
              <a:t>și </a:t>
            </a:r>
            <a:r>
              <a:rPr lang="en-US" sz="2000" dirty="0"/>
              <a:t>4 MB Flash.</a:t>
            </a:r>
          </a:p>
          <a:p>
            <a:pPr>
              <a:lnSpc>
                <a:spcPct val="90000"/>
              </a:lnSpc>
            </a:pPr>
            <a:r>
              <a:rPr lang="en-US" sz="2000" dirty="0" err="1"/>
              <a:t>Dimensiuni</a:t>
            </a:r>
            <a:r>
              <a:rPr lang="en-US" sz="2000" dirty="0"/>
              <a:t>: 21 x 17.5 mm. </a:t>
            </a:r>
            <a:endParaRPr lang="ro-RO" sz="2000" dirty="0"/>
          </a:p>
          <a:p>
            <a:pPr>
              <a:lnSpc>
                <a:spcPct val="90000"/>
              </a:lnSpc>
            </a:pPr>
            <a:r>
              <a:rPr lang="en-US" sz="2000" dirty="0" err="1"/>
              <a:t>Consum</a:t>
            </a:r>
            <a:r>
              <a:rPr lang="en-US" sz="2000" dirty="0"/>
              <a:t> </a:t>
            </a:r>
            <a:r>
              <a:rPr lang="en-US" sz="2000" dirty="0" err="1"/>
              <a:t>redus</a:t>
            </a:r>
            <a:r>
              <a:rPr lang="en-US" sz="2000" dirty="0"/>
              <a:t> de </a:t>
            </a:r>
            <a:r>
              <a:rPr lang="en-US" sz="2000" dirty="0" err="1"/>
              <a:t>energie</a:t>
            </a:r>
            <a:r>
              <a:rPr lang="en-US" sz="2000" dirty="0"/>
              <a:t>.</a:t>
            </a:r>
          </a:p>
        </p:txBody>
      </p:sp>
      <p:pic>
        <p:nvPicPr>
          <p:cNvPr id="9" name="Content Placeholder 8" descr="A computer chip with text and symbols&#10;&#10;Description automatically generated with medium confidence">
            <a:extLst>
              <a:ext uri="{FF2B5EF4-FFF2-40B4-BE49-F238E27FC236}">
                <a16:creationId xmlns:a16="http://schemas.microsoft.com/office/drawing/2014/main" id="{20D98F34-C66F-6791-0B24-E64BED4AE9B0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6654802" y="1761997"/>
            <a:ext cx="4659366" cy="3599361"/>
          </a:xfrm>
          <a:noFill/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F44A959-C2BB-9170-C99C-1A2EDB71B99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49DFD55-3C28-40EF-9E31-A92D2E4017FF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58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8FC28-E0BD-4387-B8BE-9965D1A57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6103" y="876300"/>
            <a:ext cx="4829577" cy="456628"/>
          </a:xfrm>
        </p:spPr>
        <p:txBody>
          <a:bodyPr>
            <a:noAutofit/>
          </a:bodyPr>
          <a:lstStyle/>
          <a:p>
            <a:r>
              <a:rPr lang="en-US" dirty="0" err="1"/>
              <a:t>Ghirlanda</a:t>
            </a:r>
            <a:r>
              <a:rPr lang="en-US" dirty="0"/>
              <a:t> </a:t>
            </a:r>
            <a:r>
              <a:rPr lang="en-US" dirty="0" err="1"/>
              <a:t>Luminoasă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B8313-9270-4128-8674-3A3E42B8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D19BCA-B61F-4EA6-A1FB-CCA3BD8506F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662092" y="2218372"/>
            <a:ext cx="5907176" cy="2536826"/>
          </a:xfrm>
        </p:spPr>
        <p:txBody>
          <a:bodyPr>
            <a:noAutofit/>
          </a:bodyPr>
          <a:lstStyle/>
          <a:p>
            <a:r>
              <a:rPr lang="en-US" sz="2000" dirty="0" err="1"/>
              <a:t>Ghirlanda</a:t>
            </a:r>
            <a:r>
              <a:rPr lang="en-US" sz="2000" dirty="0"/>
              <a:t> </a:t>
            </a:r>
            <a:r>
              <a:rPr lang="en-US" sz="2000" dirty="0" err="1"/>
              <a:t>luminoasă</a:t>
            </a:r>
            <a:r>
              <a:rPr lang="en-US" sz="2000" dirty="0"/>
              <a:t> </a:t>
            </a:r>
            <a:r>
              <a:rPr lang="en-US" sz="2000" dirty="0" err="1"/>
              <a:t>este</a:t>
            </a:r>
            <a:r>
              <a:rPr lang="en-US" sz="2000" dirty="0"/>
              <a:t> un </a:t>
            </a:r>
            <a:r>
              <a:rPr lang="en-US" sz="2000" dirty="0" err="1"/>
              <a:t>dispozitiv</a:t>
            </a:r>
            <a:r>
              <a:rPr lang="en-US" sz="2000" dirty="0"/>
              <a:t> de </a:t>
            </a:r>
            <a:r>
              <a:rPr lang="en-US" sz="2000" dirty="0" err="1"/>
              <a:t>iluminat</a:t>
            </a:r>
            <a:r>
              <a:rPr lang="en-US" sz="2000" dirty="0"/>
              <a:t> smart care </a:t>
            </a:r>
            <a:r>
              <a:rPr lang="en-US" sz="2000" dirty="0" err="1"/>
              <a:t>poate</a:t>
            </a:r>
            <a:r>
              <a:rPr lang="en-US" sz="2000" dirty="0"/>
              <a:t> fi </a:t>
            </a:r>
            <a:r>
              <a:rPr lang="en-US" sz="2000" dirty="0" err="1"/>
              <a:t>controlat</a:t>
            </a:r>
            <a:r>
              <a:rPr lang="en-US" sz="2000" dirty="0"/>
              <a:t> </a:t>
            </a:r>
            <a:r>
              <a:rPr lang="en-US" sz="2000" dirty="0" err="1"/>
              <a:t>prin</a:t>
            </a:r>
            <a:r>
              <a:rPr lang="en-US" sz="2000" dirty="0"/>
              <a:t> Bluetooth Low Energy (BLE).</a:t>
            </a:r>
          </a:p>
          <a:p>
            <a:r>
              <a:rPr lang="ro-RO" sz="2000" dirty="0"/>
              <a:t>Suportă functionalitățile schimbare culoare și pornire/oprire.</a:t>
            </a:r>
            <a:endParaRPr lang="en-US" sz="200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7F08D6-2CA7-4A5A-BE34-07113DCA5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0" y="876300"/>
            <a:ext cx="5246255" cy="17098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Placeholder 13" descr="A string of lights with a rectangular object in it&#10;&#10;Description automatically generated">
            <a:extLst>
              <a:ext uri="{FF2B5EF4-FFF2-40B4-BE49-F238E27FC236}">
                <a16:creationId xmlns:a16="http://schemas.microsoft.com/office/drawing/2014/main" id="{C794E16D-C0F4-CC56-F40C-7335D9F02B0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0145" r="1014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42861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09140014-73D5-419B-8867-972BB18D5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775" y="871810"/>
            <a:ext cx="5655197" cy="1014259"/>
          </a:xfrm>
        </p:spPr>
        <p:txBody>
          <a:bodyPr anchor="b"/>
          <a:lstStyle/>
          <a:p>
            <a:r>
              <a:rPr lang="en-US" dirty="0" err="1"/>
              <a:t>Integrarea</a:t>
            </a:r>
            <a:r>
              <a:rPr lang="en-US" dirty="0"/>
              <a:t> cu </a:t>
            </a:r>
            <a:r>
              <a:rPr lang="en-US" dirty="0" err="1"/>
              <a:t>SinricPro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Alexa/Google Home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2E1CF79-4FDC-8CAF-CC16-E309A2C49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8910" y="2064122"/>
            <a:ext cx="5733772" cy="448990"/>
          </a:xfrm>
        </p:spPr>
        <p:txBody>
          <a:bodyPr/>
          <a:lstStyle/>
          <a:p>
            <a:r>
              <a:rPr lang="en-US" sz="2000" b="1" dirty="0" err="1"/>
              <a:t>SinricPro</a:t>
            </a:r>
            <a:r>
              <a:rPr lang="en-US" sz="2000" dirty="0"/>
              <a:t>: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33D8731E-4977-402E-8BFD-895B4D0544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8908" y="2441990"/>
            <a:ext cx="6170850" cy="1373694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O </a:t>
            </a:r>
            <a:r>
              <a:rPr lang="en-US" sz="2000" dirty="0" err="1"/>
              <a:t>platformă</a:t>
            </a:r>
            <a:r>
              <a:rPr lang="en-US" sz="2000" dirty="0"/>
              <a:t> care </a:t>
            </a:r>
            <a:r>
              <a:rPr lang="en-US" sz="2000" dirty="0" err="1"/>
              <a:t>facilitează</a:t>
            </a:r>
            <a:r>
              <a:rPr lang="en-US" sz="2000" dirty="0"/>
              <a:t> </a:t>
            </a:r>
            <a:r>
              <a:rPr lang="en-US" sz="2000" dirty="0" err="1"/>
              <a:t>integrarea</a:t>
            </a:r>
            <a:r>
              <a:rPr lang="en-US" sz="2000" dirty="0"/>
              <a:t> </a:t>
            </a:r>
            <a:r>
              <a:rPr lang="en-US" sz="2000" dirty="0" err="1"/>
              <a:t>dispozitivelor</a:t>
            </a:r>
            <a:r>
              <a:rPr lang="en-US" sz="2000" dirty="0"/>
              <a:t> IoT cu </a:t>
            </a:r>
            <a:r>
              <a:rPr lang="en-US" sz="2000" dirty="0" err="1"/>
              <a:t>asistenți</a:t>
            </a:r>
            <a:r>
              <a:rPr lang="en-US" sz="2000" dirty="0"/>
              <a:t> </a:t>
            </a:r>
            <a:r>
              <a:rPr lang="en-US" sz="2000" dirty="0" err="1"/>
              <a:t>vocali</a:t>
            </a:r>
            <a:r>
              <a:rPr lang="en-US" sz="2000" dirty="0"/>
              <a:t> precum Alexa </a:t>
            </a:r>
            <a:r>
              <a:rPr lang="en-US" sz="2000" dirty="0" err="1"/>
              <a:t>și</a:t>
            </a:r>
            <a:r>
              <a:rPr lang="en-US" sz="2000" dirty="0"/>
              <a:t> Google Home.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 err="1"/>
              <a:t>Permite</a:t>
            </a:r>
            <a:r>
              <a:rPr lang="en-US" sz="2000" dirty="0"/>
              <a:t> </a:t>
            </a:r>
            <a:r>
              <a:rPr lang="en-US" sz="2000" dirty="0" err="1"/>
              <a:t>controlul</a:t>
            </a:r>
            <a:r>
              <a:rPr lang="en-US" sz="2000" dirty="0"/>
              <a:t> </a:t>
            </a:r>
            <a:r>
              <a:rPr lang="en-US" sz="2000" dirty="0" err="1"/>
              <a:t>dispozitivelor</a:t>
            </a:r>
            <a:r>
              <a:rPr lang="en-US" sz="2000" dirty="0"/>
              <a:t> smart </a:t>
            </a:r>
            <a:r>
              <a:rPr lang="en-US" sz="2000" dirty="0" err="1"/>
              <a:t>prin</a:t>
            </a:r>
            <a:r>
              <a:rPr lang="en-US" sz="2000" dirty="0"/>
              <a:t> </a:t>
            </a:r>
            <a:r>
              <a:rPr lang="en-US" sz="2000" dirty="0" err="1"/>
              <a:t>comenzi</a:t>
            </a:r>
            <a:r>
              <a:rPr lang="en-US" sz="2000" dirty="0"/>
              <a:t> </a:t>
            </a:r>
            <a:r>
              <a:rPr lang="en-US" sz="2000" dirty="0" err="1"/>
              <a:t>vocale</a:t>
            </a:r>
            <a:r>
              <a:rPr lang="en-US" sz="2000" dirty="0"/>
              <a:t> </a:t>
            </a:r>
            <a:r>
              <a:rPr lang="en-US" sz="2000" dirty="0" err="1"/>
              <a:t>folosind</a:t>
            </a:r>
            <a:r>
              <a:rPr lang="en-US" sz="2000" dirty="0"/>
              <a:t> o API </a:t>
            </a:r>
            <a:r>
              <a:rPr lang="en-US" sz="2000" dirty="0" err="1"/>
              <a:t>simplă</a:t>
            </a:r>
            <a:r>
              <a:rPr lang="en-US" sz="2000" dirty="0"/>
              <a:t> </a:t>
            </a:r>
            <a:r>
              <a:rPr lang="en-US" sz="2000" dirty="0" err="1"/>
              <a:t>și</a:t>
            </a:r>
            <a:r>
              <a:rPr lang="en-US" sz="2000" dirty="0"/>
              <a:t> </a:t>
            </a:r>
            <a:r>
              <a:rPr lang="en-US" sz="2000" dirty="0" err="1"/>
              <a:t>eficientă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4" name="Content Placeholder 3" descr="SinricPro Logo">
            <a:extLst>
              <a:ext uri="{FF2B5EF4-FFF2-40B4-BE49-F238E27FC236}">
                <a16:creationId xmlns:a16="http://schemas.microsoft.com/office/drawing/2014/main" id="{E34A925C-D556-C699-F69B-3BB2D0E021B9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7888039" y="2437972"/>
            <a:ext cx="2693366" cy="246316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96FFDC-ADE8-4009-A466-A81787258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8DC38E95-8647-370A-7C8C-B196516B9671}"/>
              </a:ext>
            </a:extLst>
          </p:cNvPr>
          <p:cNvSpPr txBox="1">
            <a:spLocks/>
          </p:cNvSpPr>
          <p:nvPr/>
        </p:nvSpPr>
        <p:spPr>
          <a:xfrm>
            <a:off x="798910" y="4193552"/>
            <a:ext cx="5957490" cy="20981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err="1"/>
              <a:t>Procesul</a:t>
            </a:r>
            <a:r>
              <a:rPr lang="en-US" sz="2000" dirty="0"/>
              <a:t> de </a:t>
            </a:r>
            <a:r>
              <a:rPr lang="en-US" sz="2000" dirty="0" err="1"/>
              <a:t>Înregistrare</a:t>
            </a:r>
            <a:r>
              <a:rPr lang="en-US" sz="2000" dirty="0"/>
              <a:t> </a:t>
            </a:r>
            <a:r>
              <a:rPr lang="en-US" sz="2000" dirty="0" err="1"/>
              <a:t>și</a:t>
            </a:r>
            <a:r>
              <a:rPr lang="en-US" sz="2000" dirty="0"/>
              <a:t> </a:t>
            </a:r>
            <a:r>
              <a:rPr lang="en-US" sz="2000" dirty="0" err="1"/>
              <a:t>Configurare</a:t>
            </a:r>
            <a:r>
              <a:rPr lang="en-US" sz="20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 err="1"/>
              <a:t>Creează</a:t>
            </a:r>
            <a:r>
              <a:rPr lang="en-US" sz="2000" b="0" dirty="0"/>
              <a:t> un </a:t>
            </a:r>
            <a:r>
              <a:rPr lang="en-US" sz="2000" b="0" dirty="0" err="1"/>
              <a:t>cont</a:t>
            </a:r>
            <a:r>
              <a:rPr lang="en-US" sz="2000" b="0" dirty="0"/>
              <a:t> pe </a:t>
            </a:r>
            <a:r>
              <a:rPr lang="en-US" sz="2000" b="0" dirty="0" err="1"/>
              <a:t>SinricPro</a:t>
            </a:r>
            <a:r>
              <a:rPr lang="en-US" sz="2000" b="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 err="1"/>
              <a:t>Adaugă</a:t>
            </a:r>
            <a:r>
              <a:rPr lang="en-US" sz="2000" b="0" dirty="0"/>
              <a:t> un </a:t>
            </a:r>
            <a:r>
              <a:rPr lang="en-US" sz="2000" b="0" dirty="0" err="1"/>
              <a:t>nou</a:t>
            </a:r>
            <a:r>
              <a:rPr lang="en-US" sz="2000" b="0" dirty="0"/>
              <a:t> </a:t>
            </a:r>
            <a:r>
              <a:rPr lang="en-US" sz="2000" b="0" dirty="0" err="1"/>
              <a:t>dispozitiv</a:t>
            </a:r>
            <a:endParaRPr lang="en-US" sz="20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dirty="0"/>
              <a:t>Ob</a:t>
            </a:r>
            <a:r>
              <a:rPr lang="ro-RO" sz="2000" b="0" dirty="0"/>
              <a:t>ține APP_KEY, </a:t>
            </a:r>
            <a:r>
              <a:rPr lang="en-US" sz="2000" b="0" dirty="0"/>
              <a:t>APP_</a:t>
            </a:r>
            <a:r>
              <a:rPr lang="ro-RO" sz="2000" b="0" dirty="0"/>
              <a:t>SECRET și </a:t>
            </a:r>
            <a:r>
              <a:rPr lang="en-US" sz="2000" b="0" dirty="0"/>
              <a:t>DEVICE_ID</a:t>
            </a:r>
          </a:p>
        </p:txBody>
      </p:sp>
    </p:spTree>
    <p:extLst>
      <p:ext uri="{BB962C8B-B14F-4D97-AF65-F5344CB8AC3E}">
        <p14:creationId xmlns:p14="http://schemas.microsoft.com/office/powerpoint/2010/main" val="2403577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7D9B3-B64F-656A-0D99-161A6C0F5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098" y="1172716"/>
            <a:ext cx="7508822" cy="523590"/>
          </a:xfrm>
        </p:spPr>
        <p:txBody>
          <a:bodyPr/>
          <a:lstStyle/>
          <a:p>
            <a:r>
              <a:rPr lang="en-US" dirty="0" err="1"/>
              <a:t>Ingineria</a:t>
            </a:r>
            <a:r>
              <a:rPr lang="en-US" dirty="0"/>
              <a:t> </a:t>
            </a:r>
            <a:r>
              <a:rPr lang="en-US" dirty="0" err="1"/>
              <a:t>Inversă</a:t>
            </a:r>
            <a:r>
              <a:rPr lang="en-US" dirty="0"/>
              <a:t> a </a:t>
            </a:r>
            <a:r>
              <a:rPr lang="en-US" dirty="0" err="1"/>
              <a:t>Pachetelor</a:t>
            </a:r>
            <a:r>
              <a:rPr lang="en-US" dirty="0"/>
              <a:t> BLE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E5B6E40-3A7D-ACF7-AA38-25977D322D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9098" y="2264413"/>
            <a:ext cx="4368800" cy="711200"/>
          </a:xfrm>
        </p:spPr>
        <p:txBody>
          <a:bodyPr>
            <a:normAutofit/>
          </a:bodyPr>
          <a:lstStyle/>
          <a:p>
            <a:r>
              <a:rPr lang="en-US" sz="2000" dirty="0"/>
              <a:t>Ce </a:t>
            </a:r>
            <a:r>
              <a:rPr lang="en-US" sz="2000" dirty="0" err="1"/>
              <a:t>este</a:t>
            </a:r>
            <a:r>
              <a:rPr lang="en-US" sz="2000" dirty="0"/>
              <a:t> </a:t>
            </a:r>
            <a:r>
              <a:rPr lang="en-US" sz="2000" dirty="0" err="1"/>
              <a:t>Ingineria</a:t>
            </a:r>
            <a:r>
              <a:rPr lang="en-US" sz="2000" dirty="0"/>
              <a:t> </a:t>
            </a:r>
            <a:r>
              <a:rPr lang="en-US" sz="2000" dirty="0" err="1"/>
              <a:t>Inversă</a:t>
            </a:r>
            <a:r>
              <a:rPr lang="en-US" sz="2000" dirty="0"/>
              <a:t> a </a:t>
            </a:r>
            <a:r>
              <a:rPr lang="en-US" sz="2000" dirty="0" err="1"/>
              <a:t>Pachetelor</a:t>
            </a:r>
            <a:r>
              <a:rPr lang="ro-RO" sz="2000" dirty="0"/>
              <a:t>?</a:t>
            </a:r>
            <a:endParaRPr lang="en-US" sz="2000" dirty="0"/>
          </a:p>
        </p:txBody>
      </p:sp>
      <p:sp>
        <p:nvSpPr>
          <p:cNvPr id="36" name="Content Placeholder 35">
            <a:extLst>
              <a:ext uri="{FF2B5EF4-FFF2-40B4-BE49-F238E27FC236}">
                <a16:creationId xmlns:a16="http://schemas.microsoft.com/office/drawing/2014/main" id="{E71298F0-74F1-FECA-0F02-495F9A2EBA7B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249098" y="2975613"/>
            <a:ext cx="4236720" cy="29643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/>
              <a:t>Procesul</a:t>
            </a:r>
            <a:r>
              <a:rPr lang="en-US" sz="2000" dirty="0"/>
              <a:t> de </a:t>
            </a:r>
            <a:r>
              <a:rPr lang="en-US" sz="2000" dirty="0" err="1"/>
              <a:t>capturare</a:t>
            </a:r>
            <a:r>
              <a:rPr lang="en-US" sz="2000" dirty="0"/>
              <a:t> </a:t>
            </a:r>
            <a:r>
              <a:rPr lang="en-US" sz="2000" dirty="0" err="1"/>
              <a:t>și</a:t>
            </a:r>
            <a:r>
              <a:rPr lang="en-US" sz="2000" dirty="0"/>
              <a:t> </a:t>
            </a:r>
            <a:r>
              <a:rPr lang="en-US" sz="2000" dirty="0" err="1"/>
              <a:t>analiză</a:t>
            </a:r>
            <a:r>
              <a:rPr lang="en-US" sz="2000" dirty="0"/>
              <a:t> a </a:t>
            </a:r>
            <a:r>
              <a:rPr lang="en-US" sz="2000" dirty="0" err="1"/>
              <a:t>pachetelor</a:t>
            </a:r>
            <a:r>
              <a:rPr lang="en-US" sz="2000" dirty="0"/>
              <a:t> de date </a:t>
            </a:r>
            <a:r>
              <a:rPr lang="en-US" sz="2000" dirty="0" err="1"/>
              <a:t>transmise</a:t>
            </a:r>
            <a:r>
              <a:rPr lang="en-US" sz="2000" dirty="0"/>
              <a:t> </a:t>
            </a:r>
            <a:r>
              <a:rPr lang="en-US" sz="2000" dirty="0" err="1"/>
              <a:t>prin</a:t>
            </a:r>
            <a:r>
              <a:rPr lang="en-US" sz="2000" dirty="0"/>
              <a:t> Bluetooth Low Energy (BLE) </a:t>
            </a:r>
            <a:r>
              <a:rPr lang="en-US" sz="2000" dirty="0" err="1"/>
              <a:t>pentru</a:t>
            </a:r>
            <a:r>
              <a:rPr lang="en-US" sz="2000" dirty="0"/>
              <a:t> a </a:t>
            </a:r>
            <a:r>
              <a:rPr lang="en-US" sz="2000" dirty="0" err="1"/>
              <a:t>înțelege</a:t>
            </a:r>
            <a:r>
              <a:rPr lang="en-US" sz="2000" dirty="0"/>
              <a:t> </a:t>
            </a:r>
            <a:r>
              <a:rPr lang="en-US" sz="2000" dirty="0" err="1"/>
              <a:t>protocolul</a:t>
            </a:r>
            <a:r>
              <a:rPr lang="en-US" sz="2000" dirty="0"/>
              <a:t> de </a:t>
            </a:r>
            <a:r>
              <a:rPr lang="en-US" sz="2000" dirty="0" err="1"/>
              <a:t>comunicare</a:t>
            </a:r>
            <a:r>
              <a:rPr lang="en-US" sz="2000" dirty="0"/>
              <a:t> </a:t>
            </a:r>
            <a:r>
              <a:rPr lang="en-US" sz="2000" dirty="0" err="1"/>
              <a:t>utilizat</a:t>
            </a:r>
            <a:r>
              <a:rPr lang="en-US" sz="2000" dirty="0"/>
              <a:t> de </a:t>
            </a:r>
            <a:r>
              <a:rPr lang="en-US" sz="2000" dirty="0" err="1"/>
              <a:t>dispozitivele</a:t>
            </a:r>
            <a:r>
              <a:rPr lang="en-US" sz="2000" dirty="0"/>
              <a:t> smart.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A536BD54-EFA1-25A2-9F04-4F22C36E2A5D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390059" y="2264413"/>
            <a:ext cx="5516880" cy="351284"/>
          </a:xfrm>
        </p:spPr>
        <p:txBody>
          <a:bodyPr>
            <a:noAutofit/>
          </a:bodyPr>
          <a:lstStyle/>
          <a:p>
            <a:r>
              <a:rPr lang="en-US" sz="2000" b="1" dirty="0" err="1"/>
              <a:t>Importanța</a:t>
            </a:r>
            <a:r>
              <a:rPr lang="en-US" sz="2000" b="1" dirty="0"/>
              <a:t> </a:t>
            </a:r>
            <a:r>
              <a:rPr lang="en-US" sz="2000" b="1" dirty="0" err="1"/>
              <a:t>în</a:t>
            </a:r>
            <a:r>
              <a:rPr lang="en-US" sz="2000" b="1" dirty="0"/>
              <a:t> </a:t>
            </a:r>
            <a:r>
              <a:rPr lang="en-US" sz="2000" b="1" dirty="0" err="1"/>
              <a:t>Proiect</a:t>
            </a:r>
            <a:r>
              <a:rPr lang="en-US" sz="2000" dirty="0"/>
              <a:t>: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112969F-EB84-49D5-7100-1FB28870FB3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390059" y="2628395"/>
            <a:ext cx="5506720" cy="3031489"/>
          </a:xfrm>
        </p:spPr>
        <p:txBody>
          <a:bodyPr>
            <a:normAutofit/>
          </a:bodyPr>
          <a:lstStyle/>
          <a:p>
            <a:pPr lvl="1"/>
            <a:r>
              <a:rPr lang="en-US" sz="2000" dirty="0" err="1"/>
              <a:t>Necesitatea</a:t>
            </a:r>
            <a:r>
              <a:rPr lang="en-US" sz="2000" dirty="0"/>
              <a:t> de a </a:t>
            </a:r>
            <a:r>
              <a:rPr lang="en-US" sz="2000" dirty="0" err="1"/>
              <a:t>controla</a:t>
            </a:r>
            <a:r>
              <a:rPr lang="en-US" sz="2000" dirty="0"/>
              <a:t> </a:t>
            </a:r>
            <a:r>
              <a:rPr lang="en-US" sz="2000" dirty="0" err="1"/>
              <a:t>ghirlanda</a:t>
            </a:r>
            <a:r>
              <a:rPr lang="en-US" sz="2000" dirty="0"/>
              <a:t> </a:t>
            </a:r>
            <a:r>
              <a:rPr lang="en-US" sz="2000" dirty="0" err="1"/>
              <a:t>luminoasă</a:t>
            </a:r>
            <a:r>
              <a:rPr lang="en-US" sz="2000" dirty="0"/>
              <a:t> </a:t>
            </a:r>
            <a:r>
              <a:rPr lang="en-US" sz="2000" dirty="0" err="1"/>
              <a:t>fără</a:t>
            </a:r>
            <a:r>
              <a:rPr lang="en-US" sz="2000" dirty="0"/>
              <a:t> </a:t>
            </a:r>
            <a:r>
              <a:rPr lang="en-US" sz="2000" dirty="0" err="1"/>
              <a:t>documentație</a:t>
            </a:r>
            <a:r>
              <a:rPr lang="en-US" sz="2000" dirty="0"/>
              <a:t> </a:t>
            </a:r>
            <a:r>
              <a:rPr lang="en-US" sz="2000" dirty="0" err="1"/>
              <a:t>oficială</a:t>
            </a:r>
            <a:r>
              <a:rPr lang="en-US" sz="2000" dirty="0"/>
              <a:t> </a:t>
            </a:r>
            <a:r>
              <a:rPr lang="en-US" sz="2000" dirty="0" err="1"/>
              <a:t>pentru</a:t>
            </a:r>
            <a:r>
              <a:rPr lang="en-US" sz="2000" dirty="0"/>
              <a:t> </a:t>
            </a:r>
            <a:r>
              <a:rPr lang="en-US" sz="2000" dirty="0" err="1"/>
              <a:t>protocolul</a:t>
            </a:r>
            <a:r>
              <a:rPr lang="en-US" sz="2000" dirty="0"/>
              <a:t> BLE.</a:t>
            </a:r>
            <a:endParaRPr lang="ro-RO" sz="2000" dirty="0"/>
          </a:p>
          <a:p>
            <a:pPr lvl="1"/>
            <a:r>
              <a:rPr lang="en-US" sz="2000" dirty="0" err="1"/>
              <a:t>Permite</a:t>
            </a:r>
            <a:r>
              <a:rPr lang="en-US" sz="2000" dirty="0"/>
              <a:t> </a:t>
            </a:r>
            <a:r>
              <a:rPr lang="en-US" sz="2000" dirty="0" err="1"/>
              <a:t>replicarea</a:t>
            </a:r>
            <a:r>
              <a:rPr lang="en-US" sz="2000" dirty="0"/>
              <a:t> </a:t>
            </a:r>
            <a:r>
              <a:rPr lang="en-US" sz="2000" dirty="0" err="1"/>
              <a:t>și</a:t>
            </a:r>
            <a:r>
              <a:rPr lang="en-US" sz="2000" dirty="0"/>
              <a:t> </a:t>
            </a:r>
            <a:r>
              <a:rPr lang="en-US" sz="2000" dirty="0" err="1"/>
              <a:t>implementarea</a:t>
            </a:r>
            <a:r>
              <a:rPr lang="en-US" sz="2000" dirty="0"/>
              <a:t> </a:t>
            </a:r>
            <a:r>
              <a:rPr lang="en-US" sz="2000" dirty="0" err="1"/>
              <a:t>funcționalităților</a:t>
            </a:r>
            <a:r>
              <a:rPr lang="en-US" sz="2000" dirty="0"/>
              <a:t> de control </a:t>
            </a:r>
            <a:r>
              <a:rPr lang="en-US" sz="2000" dirty="0" err="1"/>
              <a:t>în</a:t>
            </a:r>
            <a:r>
              <a:rPr lang="en-US" sz="2000" dirty="0"/>
              <a:t> </a:t>
            </a:r>
            <a:r>
              <a:rPr lang="en-US" sz="2000" dirty="0" err="1"/>
              <a:t>modulul</a:t>
            </a:r>
            <a:r>
              <a:rPr lang="en-US" sz="2000" dirty="0"/>
              <a:t> embedded.</a:t>
            </a:r>
            <a:endParaRPr lang="ro-RO" sz="2000" dirty="0"/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AA0ACADD-CC4E-851C-DA07-C22DB97FA23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929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F1EDE-5423-435C-B149-87AB1BC22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9401" y="604529"/>
            <a:ext cx="4201160" cy="369924"/>
          </a:xfrm>
        </p:spPr>
        <p:txBody>
          <a:bodyPr anchor="ctr">
            <a:normAutofit fontScale="90000"/>
          </a:bodyPr>
          <a:lstStyle/>
          <a:p>
            <a:r>
              <a:rPr lang="ro-RO" dirty="0"/>
              <a:t>Pachetele in wireshark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27D99-645F-4FCF-9573-FDFE2A34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49DFD55-3C28-40EF-9E31-A92D2E4017FF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FABBA7D-51C7-106A-3771-1CB8B8674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3157" y="974453"/>
            <a:ext cx="9505686" cy="5513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78756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ustom" id="{F85C13B5-8B75-4CB8-BA5E-9CAC0747196D}" vid="{617487EE-AB70-4C55-8A81-E6744CC4A2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ABF691C-888B-4061-8A6F-D5CE84A0254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9168DCE-134F-4610-A6AA-88CEBE8D71D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EDE3176-A15D-46A3-BDDB-64A0D73632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{6887DEB5-BC8B-4962-95BC-CAA09DD66B3B}tf67328976_win32</Template>
  <TotalTime>940</TotalTime>
  <Words>813</Words>
  <Application>Microsoft Office PowerPoint</Application>
  <PresentationFormat>Widescreen</PresentationFormat>
  <Paragraphs>150</Paragraphs>
  <Slides>17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Arial Narrow</vt:lpstr>
      <vt:lpstr>Calibri</vt:lpstr>
      <vt:lpstr>Tenorite</vt:lpstr>
      <vt:lpstr>Times New Roman</vt:lpstr>
      <vt:lpstr>Custom</vt:lpstr>
      <vt:lpstr>Integrare a unui sistem embedded cu Google Home / Amazon Alexa</vt:lpstr>
      <vt:lpstr>Cuprins:</vt:lpstr>
      <vt:lpstr>Descrierea sistemului</vt:lpstr>
      <vt:lpstr>Echipamente utilizate</vt:lpstr>
      <vt:lpstr>Seeed Studio XIAO ESP32C3</vt:lpstr>
      <vt:lpstr>Ghirlanda Luminoasă</vt:lpstr>
      <vt:lpstr>Integrarea cu SinricPro și Alexa/Google Home</vt:lpstr>
      <vt:lpstr>Ingineria Inversă a Pachetelor BLE</vt:lpstr>
      <vt:lpstr>Pachetele in wireshark</vt:lpstr>
      <vt:lpstr>Rezultatele obținute în urma procesului de inginerie inversă</vt:lpstr>
      <vt:lpstr>Conținutul câmpului value</vt:lpstr>
      <vt:lpstr>Descrierea Software-ului</vt:lpstr>
      <vt:lpstr>Contribuții personale</vt:lpstr>
      <vt:lpstr>PowerPoint Presentation</vt:lpstr>
      <vt:lpstr>PowerPoint Presentation</vt:lpstr>
      <vt:lpstr>PowerPoint Presentation</vt:lpstr>
      <vt:lpstr>Vă mulțumesc pentru atenție!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Andra-Dumitrana RĂDULESCU (110693)</dc:creator>
  <cp:lastModifiedBy>Andra-Dumitrana RĂDULESCU (110693)</cp:lastModifiedBy>
  <cp:revision>4</cp:revision>
  <dcterms:created xsi:type="dcterms:W3CDTF">2024-07-02T15:18:33Z</dcterms:created>
  <dcterms:modified xsi:type="dcterms:W3CDTF">2024-07-03T07:57:29Z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